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35" r:id="rId2"/>
    <p:sldId id="257" r:id="rId3"/>
    <p:sldId id="304" r:id="rId4"/>
    <p:sldId id="313" r:id="rId5"/>
    <p:sldId id="305" r:id="rId6"/>
    <p:sldId id="314" r:id="rId7"/>
    <p:sldId id="323" r:id="rId8"/>
    <p:sldId id="277" r:id="rId9"/>
    <p:sldId id="324" r:id="rId10"/>
    <p:sldId id="325" r:id="rId11"/>
    <p:sldId id="326" r:id="rId12"/>
    <p:sldId id="327" r:id="rId13"/>
    <p:sldId id="328" r:id="rId14"/>
    <p:sldId id="329" r:id="rId15"/>
    <p:sldId id="330" r:id="rId16"/>
    <p:sldId id="331" r:id="rId17"/>
    <p:sldId id="332" r:id="rId18"/>
    <p:sldId id="333" r:id="rId19"/>
    <p:sldId id="33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70" autoAdjust="0"/>
    <p:restoredTop sz="91655" autoAdjust="0"/>
  </p:normalViewPr>
  <p:slideViewPr>
    <p:cSldViewPr>
      <p:cViewPr>
        <p:scale>
          <a:sx n="80" d="100"/>
          <a:sy n="80" d="100"/>
        </p:scale>
        <p:origin x="-876" y="-5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2E74D3-9160-4091-98C0-67BFFFCB3940}" type="datetimeFigureOut">
              <a:rPr lang="en-US" smtClean="0"/>
              <a:t>9/14/2012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6327F-5E96-4E8A-92E8-519210FFF994}" type="slidenum">
              <a:rPr lang="en-US" smtClean="0"/>
              <a:t>‹#›</a:t>
            </a:fld>
            <a:endParaRPr lang="en-US"/>
          </a:p>
        </p:txBody>
      </p:sp>
    </p:spTree>
    <p:extLst>
      <p:ext uri="{BB962C8B-B14F-4D97-AF65-F5344CB8AC3E}">
        <p14:creationId xmlns:p14="http://schemas.microsoft.com/office/powerpoint/2010/main" val="3184694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a:t>
            </a:fld>
            <a:endParaRPr lang="en-US"/>
          </a:p>
        </p:txBody>
      </p:sp>
    </p:spTree>
    <p:extLst>
      <p:ext uri="{BB962C8B-B14F-4D97-AF65-F5344CB8AC3E}">
        <p14:creationId xmlns:p14="http://schemas.microsoft.com/office/powerpoint/2010/main" val="138120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smtClean="0"/>
              <a:t>- Consider the following scenario about a hypothetical job offer.</a:t>
            </a:r>
          </a:p>
          <a:p>
            <a:pPr marL="0" indent="0">
              <a:buFontTx/>
              <a:buNone/>
            </a:pPr>
            <a:r>
              <a:rPr lang="en-US" baseline="0" dirty="0" smtClean="0"/>
              <a:t>- Most people are bothered by the fact that they receive less than others even though they may be happy with the job offer without knowing about the salaries of others.</a:t>
            </a:r>
          </a:p>
        </p:txBody>
      </p:sp>
      <p:sp>
        <p:nvSpPr>
          <p:cNvPr id="4" name="Slide Number Placeholder 3"/>
          <p:cNvSpPr>
            <a:spLocks noGrp="1"/>
          </p:cNvSpPr>
          <p:nvPr>
            <p:ph type="sldNum" sz="quarter" idx="10"/>
          </p:nvPr>
        </p:nvSpPr>
        <p:spPr/>
        <p:txBody>
          <a:bodyPr/>
          <a:lstStyle/>
          <a:p>
            <a:fld id="{E6F6327F-5E96-4E8A-92E8-519210FFF994}" type="slidenum">
              <a:rPr lang="en-US" smtClean="0"/>
              <a:t>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Now, consider this scenario about price increases in response to an increase in demand caused by a natural disaster.</a:t>
            </a:r>
          </a:p>
          <a:p>
            <a:pPr marL="628650" lvl="1" indent="-171450">
              <a:buFontTx/>
              <a:buChar char="-"/>
            </a:pPr>
            <a:r>
              <a:rPr lang="en-US" baseline="0" dirty="0" smtClean="0"/>
              <a:t>Though it is rational to increase prices in response to increases in demand, people are outraged by what they perceive to be an unfair price increase that takes advantage of others’ misfortune.</a:t>
            </a:r>
          </a:p>
          <a:p>
            <a:pPr marL="628650" lvl="1" indent="-171450">
              <a:buFontTx/>
              <a:buChar char="-"/>
            </a:pPr>
            <a:r>
              <a:rPr lang="en-US" baseline="0" dirty="0" smtClean="0"/>
              <a:t>This problem and the prior problem illustrate that perceptions of fairness and ethics often cause decisions to deviate from what would be predicted by economic theory. </a:t>
            </a:r>
          </a:p>
          <a:p>
            <a:pPr marL="628650" lvl="1" indent="-171450">
              <a:buFontTx/>
              <a:buChar char="-"/>
            </a:pPr>
            <a:r>
              <a:rPr lang="en-US" baseline="0" dirty="0" smtClean="0"/>
              <a:t>In order to better predict the behavior of others, it is crucial to understand how fairness and ethics come into play.</a:t>
            </a:r>
          </a:p>
        </p:txBody>
      </p:sp>
      <p:sp>
        <p:nvSpPr>
          <p:cNvPr id="4" name="Slide Number Placeholder 3"/>
          <p:cNvSpPr>
            <a:spLocks noGrp="1"/>
          </p:cNvSpPr>
          <p:nvPr>
            <p:ph type="sldNum" sz="quarter" idx="10"/>
          </p:nvPr>
        </p:nvSpPr>
        <p:spPr/>
        <p:txBody>
          <a:bodyPr/>
          <a:lstStyle/>
          <a:p>
            <a:fld id="{E6F6327F-5E96-4E8A-92E8-519210FFF994}" type="slidenum">
              <a:rPr lang="en-US" smtClean="0"/>
              <a:t>3</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Consider the following scenario about a store increasing the price of snow shovels after an increase in demand brought about by a snowstorm.</a:t>
            </a:r>
          </a:p>
          <a:p>
            <a:pPr marL="171450" indent="-171450">
              <a:buFontTx/>
              <a:buChar char="-"/>
            </a:pPr>
            <a:r>
              <a:rPr lang="en-US" baseline="0" dirty="0" smtClean="0"/>
              <a:t>From an economic perspective, it is completely rational to increase shovel prices in response to the snowstorm.</a:t>
            </a:r>
          </a:p>
          <a:p>
            <a:pPr marL="171450" indent="-171450">
              <a:buFontTx/>
              <a:buChar char="-"/>
            </a:pPr>
            <a:r>
              <a:rPr lang="en-US" baseline="0" dirty="0" smtClean="0"/>
              <a:t>Despite the rationality of raising prices, 82% of people view a price increase as unfair in this scenario.</a:t>
            </a:r>
          </a:p>
          <a:p>
            <a:pPr marL="171450" indent="-171450">
              <a:buFontTx/>
              <a:buChar char="-"/>
            </a:pPr>
            <a:r>
              <a:rPr lang="en-US" baseline="0" dirty="0" smtClean="0"/>
              <a:t>However, if this problem were reversed so that you took the perspective of the store owner, it may not necessarily seem rational to raise prices. Because price increases infuriate customers, an increase in prices may result in the loss of future customers. Thus, it could be completely rational to keep prices low despite what supply-and-demand considerations would suggest.</a:t>
            </a:r>
          </a:p>
        </p:txBody>
      </p:sp>
      <p:sp>
        <p:nvSpPr>
          <p:cNvPr id="4" name="Slide Number Placeholder 3"/>
          <p:cNvSpPr>
            <a:spLocks noGrp="1"/>
          </p:cNvSpPr>
          <p:nvPr>
            <p:ph type="sldNum" sz="quarter" idx="10"/>
          </p:nvPr>
        </p:nvSpPr>
        <p:spPr/>
        <p:txBody>
          <a:bodyPr/>
          <a:lstStyle/>
          <a:p>
            <a:fld id="{E6F6327F-5E96-4E8A-92E8-519210FFF994}" type="slidenum">
              <a:rPr lang="en-US" smtClean="0"/>
              <a:t>4</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85850" lvl="2" indent="-171450">
              <a:buFontTx/>
              <a:buChar char="-"/>
            </a:pPr>
            <a:r>
              <a:rPr lang="en-US" baseline="0" dirty="0" smtClean="0"/>
              <a:t>Perceptions of fairness are also susceptible to framing effects.</a:t>
            </a:r>
          </a:p>
          <a:p>
            <a:pPr marL="1085850" lvl="2" indent="-171450">
              <a:buFontTx/>
              <a:buChar char="-"/>
            </a:pPr>
            <a:r>
              <a:rPr lang="en-US" baseline="0" dirty="0" smtClean="0"/>
              <a:t>Consider the two scenarios here.</a:t>
            </a:r>
          </a:p>
          <a:p>
            <a:pPr marL="1543050" lvl="3" indent="-171450">
              <a:buFontTx/>
              <a:buChar char="-"/>
            </a:pPr>
            <a:r>
              <a:rPr lang="en-US" baseline="0" dirty="0" smtClean="0"/>
              <a:t>Most people perceive a decrease in wages as in the one to the left to be unfair.</a:t>
            </a:r>
          </a:p>
          <a:p>
            <a:pPr marL="1543050" lvl="3" indent="-171450">
              <a:buFontTx/>
              <a:buChar char="-"/>
            </a:pPr>
            <a:r>
              <a:rPr lang="en-US" baseline="0" dirty="0" smtClean="0"/>
              <a:t>However, when real wages are decreased to the same extent despite an increase in nominal wages, people perceive a cut in real wages to be relatively fair.</a:t>
            </a:r>
          </a:p>
          <a:p>
            <a:pPr marL="1543050" lvl="3" indent="-171450">
              <a:buFontTx/>
              <a:buChar char="-"/>
            </a:pPr>
            <a:r>
              <a:rPr lang="en-US" baseline="0" dirty="0" smtClean="0"/>
              <a:t>Overall, it seems that we consider decreases in nominal wages to be unfair regardless of the effect on real wages.</a:t>
            </a:r>
          </a:p>
        </p:txBody>
      </p:sp>
      <p:sp>
        <p:nvSpPr>
          <p:cNvPr id="4" name="Slide Number Placeholder 3"/>
          <p:cNvSpPr>
            <a:spLocks noGrp="1"/>
          </p:cNvSpPr>
          <p:nvPr>
            <p:ph type="sldNum" sz="quarter" idx="10"/>
          </p:nvPr>
        </p:nvSpPr>
        <p:spPr/>
        <p:txBody>
          <a:bodyPr/>
          <a:lstStyle/>
          <a:p>
            <a:fld id="{E6F6327F-5E96-4E8A-92E8-519210FFF994}" type="slidenum">
              <a:rPr lang="en-US" smtClean="0"/>
              <a:t>5</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As with framing wages in real terms or nominal terms, framing price increases as deviations from list price versus discount price can impact perceptions of fairness.</a:t>
            </a:r>
          </a:p>
          <a:p>
            <a:pPr marL="171450" lvl="0" indent="-171450">
              <a:buFontTx/>
              <a:buChar char="-"/>
            </a:pPr>
            <a:r>
              <a:rPr lang="en-US" baseline="0" dirty="0" smtClean="0"/>
              <a:t>In the scenario to the left, people perceive a increase in price from list price to be unfair.</a:t>
            </a:r>
          </a:p>
          <a:p>
            <a:pPr marL="171450" lvl="0" indent="-171450">
              <a:buFontTx/>
              <a:buChar char="-"/>
            </a:pPr>
            <a:r>
              <a:rPr lang="en-US" baseline="0" dirty="0" smtClean="0"/>
              <a:t>However, in the scenario to the right, people are much less likely to consider an identical increase in price from discount price to list price to be unfair.</a:t>
            </a:r>
          </a:p>
          <a:p>
            <a:pPr marL="171450" lvl="0" indent="-171450">
              <a:buFontTx/>
              <a:buChar char="-"/>
            </a:pPr>
            <a:r>
              <a:rPr lang="en-US" baseline="0" dirty="0" smtClean="0"/>
              <a:t>Overall, it appears that perceptions of fairness are very sensitive to framing.</a:t>
            </a:r>
          </a:p>
          <a:p>
            <a:pPr marL="171450" lvl="0" indent="-171450">
              <a:buFontTx/>
              <a:buChar char="-"/>
            </a:pPr>
            <a:r>
              <a:rPr lang="en-US" baseline="0" dirty="0" smtClean="0"/>
              <a:t>Thus, even though actions may be logical from a supply and demand perspective, they become illogical when they are framed as a deviation from the status quo that harms consumers, as people perceive such actions to be unfair.</a:t>
            </a:r>
          </a:p>
          <a:p>
            <a:pPr marL="171450" lvl="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6</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In what is known as the ultimatum game paradigm, people have an opportunity to split a pie of money between themselves and another player as they see fit. However, if the other player rejects the offer, no player wins anything.</a:t>
            </a:r>
          </a:p>
          <a:p>
            <a:pPr marL="628650" lvl="1" indent="-171450">
              <a:buFontTx/>
              <a:buChar char="-"/>
            </a:pPr>
            <a:r>
              <a:rPr lang="en-US" baseline="0" dirty="0" smtClean="0"/>
              <a:t>If both players were perfectly rational and did not incorporate fairness considerations into their decisions, then those making offers would always offer $1 while keeping the rest and those receiving offers would always accept the offer since winning $1 is better than $0.</a:t>
            </a:r>
          </a:p>
          <a:p>
            <a:pPr marL="628650" lvl="1" indent="-171450">
              <a:buFontTx/>
              <a:buChar char="-"/>
            </a:pPr>
            <a:r>
              <a:rPr lang="en-US" baseline="0" dirty="0" smtClean="0"/>
              <a:t>However, people often reject offers where they receive less than 20% of the pie because they perceive the offers to be unfair. Essentially, they derive more utility from denying the proposer’s allocation than they would have if the proposed allocation went through.</a:t>
            </a:r>
          </a:p>
          <a:p>
            <a:pPr marL="628650" lvl="1" indent="-171450">
              <a:buFontTx/>
              <a:buChar char="-"/>
            </a:pPr>
            <a:r>
              <a:rPr lang="en-US" baseline="0" dirty="0" smtClean="0"/>
              <a:t>It also is clear that proposers account for fairness when making offers, as they typically offer a 50/50 split even though they could probably offer less and still make a profit.</a:t>
            </a:r>
          </a:p>
          <a:p>
            <a:pPr marL="171450" lvl="0" indent="-171450">
              <a:buFontTx/>
              <a:buChar char="-"/>
            </a:pPr>
            <a:r>
              <a:rPr lang="en-US" baseline="0" dirty="0" smtClean="0"/>
              <a:t>There is also another version of the ultimatum game known as the dictator game. In this game, “dictators” can offer any sum of the pie of money that they like to another player and the other player must accept their offer regardless of how they feel.</a:t>
            </a:r>
          </a:p>
          <a:p>
            <a:pPr marL="628650" lvl="1" indent="-171450">
              <a:buFontTx/>
              <a:buChar char="-"/>
            </a:pPr>
            <a:r>
              <a:rPr lang="en-US" baseline="0" dirty="0" smtClean="0"/>
              <a:t>Despite the fact that they have complete outcome control, dictators typically do not take all of the money available in the pie despite having the option to do so.</a:t>
            </a:r>
          </a:p>
          <a:p>
            <a:pPr marL="628650" lvl="1" indent="-171450">
              <a:buFontTx/>
              <a:buChar char="-"/>
            </a:pPr>
            <a:r>
              <a:rPr lang="en-US" baseline="0" dirty="0" smtClean="0"/>
              <a:t>A real-world analogue to a dictator game is pay-what-you-want pricing. The concept behind pay-what-you-want pricing is that consumers can purchase a product for any product that they like, including $0.</a:t>
            </a:r>
          </a:p>
          <a:p>
            <a:pPr marL="1085850" lvl="2" indent="-171450">
              <a:buFontTx/>
              <a:buChar char="-"/>
            </a:pPr>
            <a:r>
              <a:rPr lang="en-US" baseline="0" dirty="0" smtClean="0"/>
              <a:t>Though people pay less for products under a pay-what-you-want format than under a more traditional format, many more people purchase products and in some cases, profits can be higher under a pay-what-you-want scheme than under a more traditional scheme.</a:t>
            </a:r>
          </a:p>
          <a:p>
            <a:pPr marL="1085850" lvl="2" indent="-171450">
              <a:buFontTx/>
              <a:buChar char="-"/>
            </a:pPr>
            <a:r>
              <a:rPr lang="en-US" baseline="0" dirty="0" smtClean="0"/>
              <a:t>People rarely pay nothing for products even though they have the opportunity, which suggests that fairness is an important consideration to them.</a:t>
            </a:r>
          </a:p>
          <a:p>
            <a:pPr marL="171450" lvl="0" indent="-171450">
              <a:buFontTx/>
              <a:buChar char="-"/>
            </a:pPr>
            <a:r>
              <a:rPr lang="en-US" baseline="0" dirty="0" smtClean="0"/>
              <a:t>Evidence from the laboratory suggests that our persistent desire for fairness has a biological basis.</a:t>
            </a:r>
          </a:p>
          <a:p>
            <a:pPr marL="628650" lvl="1" indent="-171450">
              <a:buFontTx/>
              <a:buChar char="-"/>
            </a:pPr>
            <a:r>
              <a:rPr lang="en-US" baseline="0" dirty="0" smtClean="0"/>
              <a:t>We tend to activate parts of the brain associated with negative emotion when considering unfair offers.</a:t>
            </a:r>
          </a:p>
          <a:p>
            <a:pPr marL="628650" lvl="1" indent="-171450">
              <a:buFontTx/>
              <a:buChar char="-"/>
            </a:pPr>
            <a:r>
              <a:rPr lang="en-US" baseline="0" dirty="0" smtClean="0"/>
              <a:t>Cross-cultural studies suggest that fairness is an important consideration in every society that has been tested, though its strength may vary across cultures.</a:t>
            </a:r>
          </a:p>
          <a:p>
            <a:pPr marL="628650" lvl="1" indent="-171450">
              <a:buFontTx/>
              <a:buChar char="-"/>
            </a:pPr>
            <a:r>
              <a:rPr lang="en-US" baseline="0" dirty="0" smtClean="0"/>
              <a:t>Even monkeys tend to respond to unfairness by refusing to work for rewards. </a:t>
            </a:r>
          </a:p>
        </p:txBody>
      </p:sp>
      <p:sp>
        <p:nvSpPr>
          <p:cNvPr id="4" name="Slide Number Placeholder 3"/>
          <p:cNvSpPr>
            <a:spLocks noGrp="1"/>
          </p:cNvSpPr>
          <p:nvPr>
            <p:ph type="sldNum" sz="quarter" idx="10"/>
          </p:nvPr>
        </p:nvSpPr>
        <p:spPr/>
        <p:txBody>
          <a:bodyPr/>
          <a:lstStyle/>
          <a:p>
            <a:fld id="{E6F6327F-5E96-4E8A-92E8-519210FFF994}" type="slidenum">
              <a:rPr lang="en-US" smtClean="0"/>
              <a:t>7</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Pay differentials play an important role in dictating organization-level outcomes.</a:t>
            </a:r>
          </a:p>
          <a:p>
            <a:pPr marL="628650" lvl="1" indent="-171450">
              <a:buFontTx/>
              <a:buChar char="-"/>
            </a:pPr>
            <a:r>
              <a:rPr lang="en-US" baseline="0" dirty="0" smtClean="0"/>
              <a:t>Companies with more pay equity tend to produce better products than ones with pay inequity.</a:t>
            </a:r>
          </a:p>
          <a:p>
            <a:pPr marL="628650" lvl="1" indent="-171450">
              <a:buFontTx/>
              <a:buChar char="-"/>
            </a:pPr>
            <a:r>
              <a:rPr lang="en-US" baseline="0" dirty="0" smtClean="0"/>
              <a:t>Major league baseball teams with more pay equity tend to perform better than those with pay inequity.</a:t>
            </a:r>
          </a:p>
          <a:p>
            <a:pPr marL="628650" lvl="1" indent="-171450">
              <a:buFontTx/>
              <a:buChar char="-"/>
            </a:pPr>
            <a:r>
              <a:rPr lang="en-US" baseline="0" dirty="0" smtClean="0"/>
              <a:t>The gap between CEO pay and the pay of the average executive is negatively correlated with performance.</a:t>
            </a:r>
          </a:p>
          <a:p>
            <a:pPr marL="171450" lvl="0" indent="-171450">
              <a:buFontTx/>
              <a:buChar char="-"/>
            </a:pPr>
            <a:r>
              <a:rPr lang="en-US" baseline="0" dirty="0" smtClean="0"/>
              <a:t>Pay differentials have important consequences because we use others’ outcomes as reference points to help us determine the acceptability of our own outcomes.</a:t>
            </a:r>
          </a:p>
          <a:p>
            <a:pPr marL="628650" lvl="1" indent="-171450">
              <a:buFontTx/>
              <a:buChar char="-"/>
            </a:pPr>
            <a:r>
              <a:rPr lang="en-US" baseline="0" dirty="0" smtClean="0"/>
              <a:t>Though we tend to consider pay inequity to be unacceptable even when it means we would accept a lower salary that puts us on par with the salary of others, our actual choice behavior tends to favor outcomes that are more favorable to ourselves regardless of how we feel about the outcome.</a:t>
            </a:r>
          </a:p>
          <a:p>
            <a:pPr marL="628650" lvl="1" indent="-171450">
              <a:buFontTx/>
              <a:buChar char="-"/>
            </a:pPr>
            <a:r>
              <a:rPr lang="en-US" baseline="0" dirty="0" smtClean="0"/>
              <a:t>Our perceptions of fairness are also dictated by whether we evaluate options jointly or separately. </a:t>
            </a:r>
          </a:p>
          <a:p>
            <a:pPr marL="1085850" lvl="2" indent="-171450">
              <a:buFontTx/>
              <a:buChar char="-"/>
            </a:pPr>
            <a:r>
              <a:rPr lang="en-US" baseline="0" dirty="0" smtClean="0"/>
              <a:t>When evaluating outcomes separately, we often rely on others’ outcomes as a reference point for what we should consider to be a fair outcome for ourselves.</a:t>
            </a:r>
          </a:p>
          <a:p>
            <a:pPr marL="1085850" lvl="2" indent="-171450">
              <a:buFontTx/>
              <a:buChar char="-"/>
            </a:pPr>
            <a:r>
              <a:rPr lang="en-US" baseline="0" dirty="0" smtClean="0"/>
              <a:t>However, when </a:t>
            </a:r>
            <a:r>
              <a:rPr lang="en-US" baseline="0" dirty="0" smtClean="0"/>
              <a:t>evaluating </a:t>
            </a:r>
            <a:r>
              <a:rPr lang="en-US" baseline="0" dirty="0" smtClean="0"/>
              <a:t>outcomes jointly, we often adopt a more rational mindset and favor the most favorable outcomes while ignoring the outcomes of others.</a:t>
            </a:r>
          </a:p>
        </p:txBody>
      </p:sp>
      <p:sp>
        <p:nvSpPr>
          <p:cNvPr id="4" name="Slide Number Placeholder 3"/>
          <p:cNvSpPr>
            <a:spLocks noGrp="1"/>
          </p:cNvSpPr>
          <p:nvPr>
            <p:ph type="sldNum" sz="quarter" idx="10"/>
          </p:nvPr>
        </p:nvSpPr>
        <p:spPr/>
        <p:txBody>
          <a:bodyPr/>
          <a:lstStyle/>
          <a:p>
            <a:fld id="{E6F6327F-5E96-4E8A-92E8-519210FFF994}" type="slidenum">
              <a:rPr lang="en-US" smtClean="0"/>
              <a:t>8</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Take a moment to read the following scenario.</a:t>
            </a:r>
          </a:p>
          <a:p>
            <a:pPr marL="171450" lvl="0" indent="-171450">
              <a:buFontTx/>
              <a:buChar char="-"/>
            </a:pPr>
            <a:r>
              <a:rPr lang="en-US" baseline="0" dirty="0" smtClean="0"/>
              <a:t>Think about what you would do here.</a:t>
            </a:r>
          </a:p>
          <a:p>
            <a:pPr marL="628650" lvl="1" indent="-171450">
              <a:buFontTx/>
              <a:buChar char="-"/>
            </a:pPr>
            <a:r>
              <a:rPr lang="en-US" baseline="0" dirty="0" smtClean="0"/>
              <a:t>Most of us would quickly accept the offer because the salesperson has split the difference.</a:t>
            </a:r>
          </a:p>
          <a:p>
            <a:pPr marL="628650" lvl="1" indent="-171450">
              <a:buFontTx/>
              <a:buChar char="-"/>
            </a:pPr>
            <a:r>
              <a:rPr lang="en-US" baseline="0" dirty="0" smtClean="0"/>
              <a:t>This seems to be fair to most people, but it is merely an artifact of the situational framing and the prior offers that were made.</a:t>
            </a:r>
          </a:p>
          <a:p>
            <a:pPr marL="628650" lvl="1" indent="-171450">
              <a:buFontTx/>
              <a:buChar char="-"/>
            </a:pPr>
            <a:r>
              <a:rPr lang="en-US" baseline="0" dirty="0" smtClean="0"/>
              <a:t>In the absence of information about the prior offers made, people may not perceive an price of $16,600 to be fair. This reflects the arbitrariness of fairness perceptions.</a:t>
            </a:r>
          </a:p>
        </p:txBody>
      </p:sp>
      <p:sp>
        <p:nvSpPr>
          <p:cNvPr id="4" name="Slide Number Placeholder 3"/>
          <p:cNvSpPr>
            <a:spLocks noGrp="1"/>
          </p:cNvSpPr>
          <p:nvPr>
            <p:ph type="sldNum" sz="quarter" idx="10"/>
          </p:nvPr>
        </p:nvSpPr>
        <p:spPr/>
        <p:txBody>
          <a:bodyPr/>
          <a:lstStyle/>
          <a:p>
            <a:fld id="{E6F6327F-5E96-4E8A-92E8-519210FFF994}" type="slidenum">
              <a:rPr lang="en-US" smtClean="0"/>
              <a:t>9</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Fairness is so important that people go out of their way to punish unfair behaviors.</a:t>
            </a:r>
          </a:p>
          <a:p>
            <a:pPr marL="628650" lvl="1" indent="-171450">
              <a:buFontTx/>
              <a:buChar char="-"/>
            </a:pPr>
            <a:r>
              <a:rPr lang="en-US" baseline="0" dirty="0" smtClean="0"/>
              <a:t>In modified dictator games, people are willing to incur a loss from their own earnings in order to punish unfair dictators.</a:t>
            </a:r>
          </a:p>
          <a:p>
            <a:pPr marL="628650" lvl="1" indent="-171450">
              <a:buFontTx/>
              <a:buChar char="-"/>
            </a:pPr>
            <a:r>
              <a:rPr lang="en-US" baseline="0" dirty="0" smtClean="0"/>
              <a:t>Punishment of cheaters are predicted by activity in a region of the brain associated with satisfaction, so it appears that people derive utility from punishing unfair behaviors, even when it is associated with an economic loss.</a:t>
            </a:r>
          </a:p>
          <a:p>
            <a:pPr marL="171450" lvl="0" indent="-171450">
              <a:buFontTx/>
              <a:buChar char="-"/>
            </a:pPr>
            <a:r>
              <a:rPr lang="en-US" baseline="0" dirty="0" smtClean="0"/>
              <a:t>Though it is not necessarily clear whether punishing others is in an individual’s best interest, it is clear that decision-makers would be well-advised to consider the perceptions of others before making decisions involving fairness considerations. Even though fair allocations to others may not be in an individual’s best short-term financial interest, long-term interests may be best served by making decisions that will be perceived favorably by others.</a:t>
            </a:r>
          </a:p>
        </p:txBody>
      </p:sp>
      <p:sp>
        <p:nvSpPr>
          <p:cNvPr id="4" name="Slide Number Placeholder 3"/>
          <p:cNvSpPr>
            <a:spLocks noGrp="1"/>
          </p:cNvSpPr>
          <p:nvPr>
            <p:ph type="sldNum" sz="quarter" idx="10"/>
          </p:nvPr>
        </p:nvSpPr>
        <p:spPr/>
        <p:txBody>
          <a:bodyPr/>
          <a:lstStyle/>
          <a:p>
            <a:fld id="{E6F6327F-5E96-4E8A-92E8-519210FFF994}" type="slidenum">
              <a:rPr lang="en-US" smtClean="0"/>
              <a:t>10</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Bounded ethicality is unethical behavior that occurs outside of our conscious awareness. There are seven forms of bounded ethicality that we will discuss:</a:t>
            </a:r>
          </a:p>
          <a:p>
            <a:pPr marL="628650" lvl="1" indent="-171450">
              <a:buFontTx/>
              <a:buChar char="-"/>
            </a:pPr>
            <a:r>
              <a:rPr lang="en-US" baseline="0" dirty="0" smtClean="0"/>
              <a:t>In-group favoritism, or the tendency to favor in-group members over out-group members.</a:t>
            </a:r>
          </a:p>
          <a:p>
            <a:pPr marL="628650" lvl="1" indent="-171450">
              <a:buFontTx/>
              <a:buChar char="-"/>
            </a:pPr>
            <a:r>
              <a:rPr lang="en-US" baseline="0" dirty="0" smtClean="0"/>
              <a:t>Implicit attitudes, or unconscious attitudes that we hold about others.</a:t>
            </a:r>
          </a:p>
          <a:p>
            <a:pPr marL="628650" lvl="1" indent="-171450">
              <a:buFontTx/>
              <a:buChar char="-"/>
            </a:pPr>
            <a:r>
              <a:rPr lang="en-US" baseline="0" dirty="0" smtClean="0"/>
              <a:t>Indirectly unethical behavior, or behavior that harms others indirectly.</a:t>
            </a:r>
          </a:p>
          <a:p>
            <a:pPr marL="628650" lvl="1" indent="-171450">
              <a:buFontTx/>
              <a:buChar char="-"/>
            </a:pPr>
            <a:r>
              <a:rPr lang="en-US" baseline="0" dirty="0" smtClean="0"/>
              <a:t>Values that we consider to be sacred.</a:t>
            </a:r>
          </a:p>
          <a:p>
            <a:pPr marL="628650" lvl="1" indent="-171450">
              <a:buFontTx/>
              <a:buChar char="-"/>
            </a:pPr>
            <a:r>
              <a:rPr lang="en-US" baseline="0" dirty="0" smtClean="0"/>
              <a:t>Conflicts of interest that impact our behavior despite our best efforts to not be biased.</a:t>
            </a:r>
          </a:p>
        </p:txBody>
      </p:sp>
      <p:sp>
        <p:nvSpPr>
          <p:cNvPr id="4" name="Slide Number Placeholder 3"/>
          <p:cNvSpPr>
            <a:spLocks noGrp="1"/>
          </p:cNvSpPr>
          <p:nvPr>
            <p:ph type="sldNum" sz="quarter" idx="10"/>
          </p:nvPr>
        </p:nvSpPr>
        <p:spPr/>
        <p:txBody>
          <a:bodyPr/>
          <a:lstStyle/>
          <a:p>
            <a:fld id="{E6F6327F-5E96-4E8A-92E8-519210FFF994}" type="slidenum">
              <a:rPr lang="en-US" smtClean="0"/>
              <a:t>11</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One thing that we commonly do is </a:t>
            </a:r>
            <a:r>
              <a:rPr lang="en-US" baseline="0" dirty="0" err="1" smtClean="0"/>
              <a:t>overclaim</a:t>
            </a:r>
            <a:r>
              <a:rPr lang="en-US" baseline="0" dirty="0" smtClean="0"/>
              <a:t> the amount of credit that we deserve on a task performed with others.</a:t>
            </a:r>
          </a:p>
          <a:p>
            <a:pPr marL="171450" lvl="0" indent="-171450">
              <a:buFontTx/>
              <a:buChar char="-"/>
            </a:pPr>
            <a:r>
              <a:rPr lang="en-US" baseline="0" dirty="0" smtClean="0"/>
              <a:t>This is often reflected in adding estimates of the percentage of tasks that people say they are responsible for. Often, these tasks sum up to a total greater than 100%, which is greater than the maximum amount of responsibility and greater than 50%, which would indicate an even split of tasks.</a:t>
            </a:r>
          </a:p>
          <a:p>
            <a:pPr marL="628650" lvl="1" indent="-171450">
              <a:buFontTx/>
              <a:buChar char="-"/>
            </a:pPr>
            <a:r>
              <a:rPr lang="en-US" baseline="0" dirty="0" smtClean="0"/>
              <a:t>People overestimate the percentage of household chores that they are responsible for relative to their spouse.</a:t>
            </a:r>
          </a:p>
          <a:p>
            <a:pPr marL="628650" lvl="1" indent="-171450">
              <a:buFontTx/>
              <a:buChar char="-"/>
            </a:pPr>
            <a:r>
              <a:rPr lang="en-US" baseline="0" dirty="0" smtClean="0"/>
              <a:t>In joint ventures, each party is reluctant to contribute its best resources into a project unless they are sure that the other party will also be fully invested. Combined with the tendency to </a:t>
            </a:r>
            <a:r>
              <a:rPr lang="en-US" baseline="0" dirty="0" err="1" smtClean="0"/>
              <a:t>overclaim</a:t>
            </a:r>
            <a:r>
              <a:rPr lang="en-US" baseline="0" dirty="0" smtClean="0"/>
              <a:t> credit, each party often feels justified in reducing its contribution to the joint venture, which breeds a mutual perception that the other party is unfair.</a:t>
            </a:r>
          </a:p>
          <a:p>
            <a:pPr marL="171450" lvl="0" indent="-171450">
              <a:buFontTx/>
              <a:buChar char="-"/>
            </a:pPr>
            <a:r>
              <a:rPr lang="en-US" baseline="0" dirty="0" smtClean="0"/>
              <a:t>One way to reduce (but not eliminate) the tendency to </a:t>
            </a:r>
            <a:r>
              <a:rPr lang="en-US" baseline="0" dirty="0" err="1" smtClean="0"/>
              <a:t>overclaim</a:t>
            </a:r>
            <a:r>
              <a:rPr lang="en-US" baseline="0" dirty="0" smtClean="0"/>
              <a:t> credit is to directly ask people to consider both their own contributions and the contributions of others.</a:t>
            </a:r>
          </a:p>
          <a:p>
            <a:pPr marL="628650" lvl="1"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 vast line of literature exists suggesting that we tend to perform favors for similar others. </a:t>
            </a:r>
          </a:p>
          <a:p>
            <a:pPr marL="171450" lvl="0" indent="-171450">
              <a:buFontTx/>
              <a:buChar char="-"/>
            </a:pPr>
            <a:r>
              <a:rPr lang="en-US" baseline="0" dirty="0" smtClean="0"/>
              <a:t>This tendency to help out people who are like us seems communal and harmless, but it has the unintended consequence of indirect discrimination.</a:t>
            </a:r>
          </a:p>
          <a:p>
            <a:pPr marL="628650" lvl="1" indent="-171450">
              <a:buFontTx/>
              <a:buChar char="-"/>
            </a:pPr>
            <a:r>
              <a:rPr lang="en-US" baseline="0" dirty="0" smtClean="0"/>
              <a:t>People are less likely to associate positive characteristics with out-group members than with in-group members.</a:t>
            </a:r>
          </a:p>
          <a:p>
            <a:pPr marL="628650" lvl="1" indent="-171450">
              <a:buFontTx/>
              <a:buChar char="-"/>
            </a:pPr>
            <a:r>
              <a:rPr lang="en-US" baseline="0" dirty="0" smtClean="0"/>
              <a:t>People are less likely to punish unfair behavior when it is directed at demographically different others than they are for demographically different others.</a:t>
            </a:r>
          </a:p>
          <a:p>
            <a:pPr marL="171450" lvl="0" indent="-171450">
              <a:buFontTx/>
              <a:buChar char="-"/>
            </a:pPr>
            <a:r>
              <a:rPr lang="en-US" baseline="0" dirty="0" smtClean="0"/>
              <a:t>This tendency to indirectly discriminate against out-group members in favor of in-group members has important consequences.</a:t>
            </a:r>
          </a:p>
          <a:p>
            <a:pPr marL="628650" lvl="1" indent="-171450">
              <a:buFontTx/>
              <a:buChar char="-"/>
            </a:pPr>
            <a:r>
              <a:rPr lang="en-US" baseline="0" dirty="0" smtClean="0"/>
              <a:t>African-Americans are more likely than Caucasians to have their loan applications denied when controlling for a variety of factors. One reason for this may be that predominately white loan officers are more likely to approve loans to unqualified whites who are similar to themselves than to equally unqualified blacks who are different from themselves.</a:t>
            </a:r>
          </a:p>
          <a:p>
            <a:pPr marL="628650" lvl="1" indent="-171450">
              <a:buFontTx/>
              <a:buChar char="-"/>
            </a:pPr>
            <a:r>
              <a:rPr lang="en-US" baseline="0" dirty="0" smtClean="0"/>
              <a:t>Many schools admit legacies whose parents attended the university. A consequence of this practice is that less qualified applicants from privileged households with Ivy-League educated parents are more likely to be admitted to top universities than even more qualified applicants from less privileged households who lack the connections necessary to be admitted to top institutions.</a:t>
            </a:r>
          </a:p>
        </p:txBody>
      </p:sp>
      <p:sp>
        <p:nvSpPr>
          <p:cNvPr id="4" name="Slide Number Placeholder 3"/>
          <p:cNvSpPr>
            <a:spLocks noGrp="1"/>
          </p:cNvSpPr>
          <p:nvPr>
            <p:ph type="sldNum" sz="quarter" idx="10"/>
          </p:nvPr>
        </p:nvSpPr>
        <p:spPr/>
        <p:txBody>
          <a:bodyPr/>
          <a:lstStyle/>
          <a:p>
            <a:fld id="{E6F6327F-5E96-4E8A-92E8-519210FFF994}" type="slidenum">
              <a:rPr lang="en-US" smtClean="0"/>
              <a:t>13</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Overall, there is a plethora of evidence suggesting that we hold implicit attitudes favoring some demographic groups over others.</a:t>
            </a:r>
          </a:p>
          <a:p>
            <a:pPr marL="628650" lvl="1" indent="-171450">
              <a:buFontTx/>
              <a:buChar char="-"/>
            </a:pPr>
            <a:r>
              <a:rPr lang="en-US" baseline="0" dirty="0" smtClean="0"/>
              <a:t>We are more likely to respond to aggression after seeing a black face than after seeing a white face.</a:t>
            </a:r>
          </a:p>
          <a:p>
            <a:pPr marL="628650" lvl="1" indent="-171450">
              <a:buFontTx/>
              <a:buChar char="-"/>
            </a:pPr>
            <a:r>
              <a:rPr lang="en-US" baseline="0" dirty="0" smtClean="0"/>
              <a:t>The automatic activation of stereotypes tends to make whites uncomfortable in interracial interactions.</a:t>
            </a:r>
          </a:p>
          <a:p>
            <a:pPr marL="628650" lvl="1" indent="-171450">
              <a:buFontTx/>
              <a:buChar char="-"/>
            </a:pPr>
            <a:r>
              <a:rPr lang="en-US" baseline="0" dirty="0" smtClean="0"/>
              <a:t>We require conscious effort that is cognitively taxing in order to suppress our negative racial stereotypes.</a:t>
            </a:r>
          </a:p>
          <a:p>
            <a:pPr marL="171450" lvl="0" indent="-171450">
              <a:buFontTx/>
              <a:buChar char="-"/>
            </a:pPr>
            <a:r>
              <a:rPr lang="en-US" baseline="0" dirty="0" smtClean="0"/>
              <a:t>The IAT is one tool commonly used to assess implicit attitudes.</a:t>
            </a:r>
          </a:p>
          <a:p>
            <a:pPr marL="628650" lvl="1" indent="-171450">
              <a:buFontTx/>
              <a:buChar char="-"/>
            </a:pPr>
            <a:r>
              <a:rPr lang="en-US" baseline="0" dirty="0" smtClean="0"/>
              <a:t>It involves categorizing items as quickly as possible. For example, a black face may appear and then you may subsequently have to categorize words by indicating whether they are “good” or “bad”. </a:t>
            </a:r>
          </a:p>
          <a:p>
            <a:pPr marL="628650" lvl="1" indent="-171450">
              <a:buFontTx/>
              <a:buChar char="-"/>
            </a:pPr>
            <a:r>
              <a:rPr lang="en-US" baseline="0" dirty="0" smtClean="0"/>
              <a:t>For example, the more quickly you accurately associate “good” words to white faces relative to black faces, the greater the extent you are considered to have pro-white implicit attitudes.</a:t>
            </a:r>
          </a:p>
          <a:p>
            <a:pPr marL="171450" lvl="0" indent="-171450">
              <a:buFontTx/>
              <a:buChar char="-"/>
            </a:pPr>
            <a:r>
              <a:rPr lang="en-US" baseline="0" dirty="0" smtClean="0"/>
              <a:t>Though the IAT seems like a strange way to predict actual behavior, it actually has been demonstrated to predict observable behaviors.</a:t>
            </a:r>
          </a:p>
          <a:p>
            <a:pPr marL="628650" lvl="1" indent="-171450">
              <a:buFontTx/>
              <a:buChar char="-"/>
            </a:pPr>
            <a:r>
              <a:rPr lang="en-US" baseline="0" dirty="0" smtClean="0"/>
              <a:t>People who tend to associate women with communal traits implicitly tend to consider ambitious women as lacking social skills.</a:t>
            </a:r>
          </a:p>
          <a:p>
            <a:pPr marL="628650" lvl="1" indent="-171450">
              <a:buFontTx/>
              <a:buChar char="-"/>
            </a:pPr>
            <a:r>
              <a:rPr lang="en-US" baseline="0" dirty="0" smtClean="0"/>
              <a:t>Implicit attitudes are associated with nonverbal behaviors towards different groups of people.</a:t>
            </a:r>
          </a:p>
          <a:p>
            <a:pPr marL="628650" lvl="1" indent="-171450">
              <a:buFontTx/>
              <a:buChar char="-"/>
            </a:pPr>
            <a:r>
              <a:rPr lang="en-US" baseline="0" dirty="0" smtClean="0"/>
              <a:t>Implicit attitudes tend to predict our spontaneous behaviors while they do not predict more deliberative behaviors very well.</a:t>
            </a:r>
          </a:p>
          <a:p>
            <a:pPr marL="171450" lvl="0" indent="-171450">
              <a:buFontTx/>
              <a:buChar char="-"/>
            </a:pPr>
            <a:r>
              <a:rPr lang="en-US" baseline="0" dirty="0" smtClean="0"/>
              <a:t>One way that we may reduce our implicit biases that favor particular social groups is by lowering prejudice in society as a whole. For example, one study found that after Barack Obama’s election, people became less prejudiced towards blacks than they were before his election. A reason for this may be that he provides a salient positive exemplar of African-Americans.</a:t>
            </a:r>
          </a:p>
          <a:p>
            <a:pPr marL="457200" lvl="1"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14</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Take a moment to consider this scenario.</a:t>
            </a:r>
          </a:p>
          <a:p>
            <a:pPr marL="628650" lvl="1" indent="-171450">
              <a:buFontTx/>
              <a:buChar char="-"/>
            </a:pPr>
            <a:r>
              <a:rPr lang="en-US" baseline="0" dirty="0" smtClean="0"/>
              <a:t>Most people consider it unethical for the company to raise its prices and impose hardship on those who depend on it.</a:t>
            </a:r>
          </a:p>
        </p:txBody>
      </p:sp>
      <p:sp>
        <p:nvSpPr>
          <p:cNvPr id="4" name="Slide Number Placeholder 3"/>
          <p:cNvSpPr>
            <a:spLocks noGrp="1"/>
          </p:cNvSpPr>
          <p:nvPr>
            <p:ph type="sldNum" sz="quarter" idx="10"/>
          </p:nvPr>
        </p:nvSpPr>
        <p:spPr/>
        <p:txBody>
          <a:bodyPr/>
          <a:lstStyle/>
          <a:p>
            <a:fld id="{E6F6327F-5E96-4E8A-92E8-519210FFF994}" type="slidenum">
              <a:rPr lang="en-US" smtClean="0"/>
              <a:t>15</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Now, consider this adapted version of the scenario.</a:t>
            </a:r>
          </a:p>
          <a:p>
            <a:pPr marL="171450" lvl="0" indent="-171450">
              <a:buFontTx/>
              <a:buChar char="-"/>
            </a:pPr>
            <a:r>
              <a:rPr lang="en-US" baseline="0" dirty="0" smtClean="0"/>
              <a:t>In this case, the company is not directly raising the price, but is doing it indirectly by selling production rights to a relatively unknown company.</a:t>
            </a:r>
          </a:p>
          <a:p>
            <a:pPr marL="171450" lvl="0" indent="-171450">
              <a:buFontTx/>
              <a:buChar char="-"/>
            </a:pPr>
            <a:r>
              <a:rPr lang="en-US" baseline="0" dirty="0" smtClean="0"/>
              <a:t>Additionally, the price will ultimately raise to $7 higher that in the previous scenario.</a:t>
            </a:r>
          </a:p>
          <a:p>
            <a:pPr marL="628650" lvl="1" indent="-171450">
              <a:buFontTx/>
              <a:buChar char="-"/>
            </a:pPr>
            <a:r>
              <a:rPr lang="en-US" baseline="0" dirty="0" smtClean="0"/>
              <a:t>Despite the higher price, due to the indirect nature of the price increase, people believe that this outcome is more fair than the previous outcome.</a:t>
            </a:r>
          </a:p>
          <a:p>
            <a:pPr marL="628650" lvl="1" indent="-171450">
              <a:buFontTx/>
              <a:buChar char="-"/>
            </a:pPr>
            <a:r>
              <a:rPr lang="en-US" baseline="0" dirty="0" smtClean="0"/>
              <a:t>However, when people are asked to evaluate this scenario and the prior scenario jointly, they tend to believe that this outcome is more unfair than the </a:t>
            </a:r>
            <a:r>
              <a:rPr lang="en-US" baseline="0" dirty="0" smtClean="0"/>
              <a:t>previous </a:t>
            </a:r>
            <a:r>
              <a:rPr lang="en-US" baseline="0" dirty="0" smtClean="0"/>
              <a:t>outcome.</a:t>
            </a:r>
          </a:p>
        </p:txBody>
      </p:sp>
      <p:sp>
        <p:nvSpPr>
          <p:cNvPr id="4" name="Slide Number Placeholder 3"/>
          <p:cNvSpPr>
            <a:spLocks noGrp="1"/>
          </p:cNvSpPr>
          <p:nvPr>
            <p:ph type="sldNum" sz="quarter" idx="10"/>
          </p:nvPr>
        </p:nvSpPr>
        <p:spPr/>
        <p:txBody>
          <a:bodyPr/>
          <a:lstStyle/>
          <a:p>
            <a:fld id="{E6F6327F-5E96-4E8A-92E8-519210FFF994}" type="slidenum">
              <a:rPr lang="en-US" smtClean="0"/>
              <a:t>16</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As suggested by the prior examples, one important aspect of indirect behavior is that it allows people to manage the impressions that others form of them. A study finding that people are more likely to sacrifice $1 than to allocate the entire pie of money to themselves in a dictator game so that they can prevent their counterpart from knowing that they had received an unequal allocation.</a:t>
            </a:r>
          </a:p>
          <a:p>
            <a:pPr marL="171450" lvl="0" indent="-171450">
              <a:buFontTx/>
              <a:buChar char="-"/>
            </a:pPr>
            <a:r>
              <a:rPr lang="en-US" baseline="0" dirty="0" smtClean="0"/>
              <a:t>People also go through great lengths to protect their perception of themselves as ethical individuals. </a:t>
            </a:r>
          </a:p>
          <a:p>
            <a:pPr marL="628650" lvl="1" indent="-171450">
              <a:buFontTx/>
              <a:buChar char="-"/>
            </a:pPr>
            <a:r>
              <a:rPr lang="en-US" baseline="0" dirty="0" smtClean="0"/>
              <a:t>One study found that people will keep themselves ignorant about the economic outcomes of others when they have the opportunity to select an option that is in their economic best interest. This probably allowed participants to feel that any potential harm to others was indirectly caused by them since they did not have a conscious awareness of others’ </a:t>
            </a:r>
            <a:r>
              <a:rPr lang="en-US" baseline="0" dirty="0" smtClean="0"/>
              <a:t>payoffs</a:t>
            </a:r>
            <a:r>
              <a:rPr lang="en-US" baseline="0" dirty="0" smtClean="0"/>
              <a:t>.</a:t>
            </a:r>
          </a:p>
        </p:txBody>
      </p:sp>
      <p:sp>
        <p:nvSpPr>
          <p:cNvPr id="4" name="Slide Number Placeholder 3"/>
          <p:cNvSpPr>
            <a:spLocks noGrp="1"/>
          </p:cNvSpPr>
          <p:nvPr>
            <p:ph type="sldNum" sz="quarter" idx="10"/>
          </p:nvPr>
        </p:nvSpPr>
        <p:spPr/>
        <p:txBody>
          <a:bodyPr/>
          <a:lstStyle/>
          <a:p>
            <a:fld id="{E6F6327F-5E96-4E8A-92E8-519210FFF994}" type="slidenum">
              <a:rPr lang="en-US" smtClean="0"/>
              <a:t>17</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We frequently face tradeoffs between sacred issues and secular issues. Typically ,these involve considerations of whether we think it is acceptable to trade a secular item such as money for compromising a sacredly held value.</a:t>
            </a:r>
          </a:p>
          <a:p>
            <a:pPr marL="628650" lvl="1" indent="-171450">
              <a:buFontTx/>
              <a:buChar char="-"/>
            </a:pPr>
            <a:r>
              <a:rPr lang="en-US" baseline="0" dirty="0" smtClean="0"/>
              <a:t>The exchange of money for sex is one example of violating a sacredly held value (taboos against causal sex) in exchange for money.</a:t>
            </a:r>
          </a:p>
          <a:p>
            <a:pPr marL="628650" lvl="1" indent="-171450">
              <a:buFontTx/>
              <a:buChar char="-"/>
            </a:pPr>
            <a:r>
              <a:rPr lang="en-US" baseline="0" dirty="0" smtClean="0"/>
              <a:t>The sale of organs is another example, as it involves violating the view that people are entitled to their organs in exchange for money.</a:t>
            </a:r>
          </a:p>
          <a:p>
            <a:pPr marL="628650" lvl="1" indent="-171450">
              <a:buFontTx/>
              <a:buChar char="-"/>
            </a:pPr>
            <a:r>
              <a:rPr lang="en-US" baseline="0" dirty="0" smtClean="0"/>
              <a:t>In the case of exchanging babies for money, the sacred value of raising your own child is violated.</a:t>
            </a:r>
          </a:p>
          <a:p>
            <a:pPr marL="171450" lvl="0" indent="-171450">
              <a:buFontTx/>
              <a:buChar char="-"/>
            </a:pPr>
            <a:r>
              <a:rPr lang="en-US" baseline="0" dirty="0" smtClean="0"/>
              <a:t>The mere consideration of sacred-secular tradeoffs often causes us to distance ourselves from the idea that we had even considered the possibility of violating a sacredly held value by either expressing moral outrage or moral cleansing (i.e., volunteering time to promote morally acceptable behaviors).</a:t>
            </a:r>
          </a:p>
          <a:p>
            <a:pPr marL="171450" lvl="0" indent="-171450">
              <a:buFontTx/>
              <a:buChar char="-"/>
            </a:pPr>
            <a:r>
              <a:rPr lang="en-US" baseline="0" dirty="0" smtClean="0"/>
              <a:t>Evidence is starting to arise that our need to uphold moral values is unconscious and rationalized in a post-hoc fashion. For example, in a study asking people to sign an explicitly meaningless paper asking them to sell their soul in exchange for $2, they rarely did so. When asked to rationalize their decisions, people had difficulty articulating why they did not sign the paper.</a:t>
            </a:r>
          </a:p>
        </p:txBody>
      </p:sp>
      <p:sp>
        <p:nvSpPr>
          <p:cNvPr id="4" name="Slide Number Placeholder 3"/>
          <p:cNvSpPr>
            <a:spLocks noGrp="1"/>
          </p:cNvSpPr>
          <p:nvPr>
            <p:ph type="sldNum" sz="quarter" idx="10"/>
          </p:nvPr>
        </p:nvSpPr>
        <p:spPr/>
        <p:txBody>
          <a:bodyPr/>
          <a:lstStyle/>
          <a:p>
            <a:fld id="{E6F6327F-5E96-4E8A-92E8-519210FFF994}" type="slidenum">
              <a:rPr lang="en-US" smtClean="0"/>
              <a:t>18</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 long line of evidence suggests that conflict of interest between our self-interest and the interest of others leads to biased decision-making despite the best intentions of people not to be biased by their self-interest.</a:t>
            </a:r>
          </a:p>
          <a:p>
            <a:pPr marL="171450" lvl="0" indent="-171450">
              <a:buFontTx/>
              <a:buChar char="-"/>
            </a:pPr>
            <a:r>
              <a:rPr lang="en-US" baseline="0" dirty="0" smtClean="0"/>
              <a:t>One proposed solution to resolving conflicts of interest is to disclose these conflicts. However, research actually suggests that this may not be an effective strategy since the evidence suggests that people actually behave more unethically after disclosing a conflict of interest.</a:t>
            </a:r>
          </a:p>
          <a:p>
            <a:pPr marL="171450" lvl="0" indent="-171450">
              <a:buFontTx/>
              <a:buChar char="-"/>
            </a:pPr>
            <a:r>
              <a:rPr lang="en-US" baseline="0" dirty="0" smtClean="0"/>
              <a:t>In addition to being susceptible to bias resulting from conflicts of interest, we are also prone to being biased by motivated blindness, or a failure to notice information that challenges our self-interest. Some people who regularly face this issue:</a:t>
            </a:r>
          </a:p>
          <a:p>
            <a:pPr marL="628650" lvl="1" indent="-171450">
              <a:buFontTx/>
              <a:buChar char="-"/>
            </a:pPr>
            <a:r>
              <a:rPr lang="en-US" baseline="0" dirty="0" smtClean="0"/>
              <a:t>Financial analysts often provide recommendations about companies that hire them. Because it is arguably in the best interest of analysts to continue receiving income from some of the companies that they evaluate by providing those companies with “buy” recommendations, financial analysts are typically motivated to avoid evidence suggesting that a “buy” recommendation is unwarranted for one of their clients.</a:t>
            </a:r>
          </a:p>
          <a:p>
            <a:pPr marL="628650" lvl="1" indent="-171450">
              <a:buFontTx/>
              <a:buChar char="-"/>
            </a:pPr>
            <a:r>
              <a:rPr lang="en-US" baseline="0" dirty="0" smtClean="0"/>
              <a:t>The Major League Baseball scandal with steroids is another example of motivated blindness. Owners and league officials failed to notice rampant steroid use in the game and one reason may be that they were so preoccupied with the financial success experienced by the league, they failed to notice an epidemic of steroid use due to fear of fans reacting negatively to this news.</a:t>
            </a:r>
          </a:p>
          <a:p>
            <a:pPr marL="628650" lvl="1" indent="-171450">
              <a:buFontTx/>
              <a:buChar char="-"/>
            </a:pPr>
            <a:r>
              <a:rPr lang="en-US" baseline="0" dirty="0" smtClean="0"/>
              <a:t>One Cardinal in the Catholic Church saw signs of child sexual abuse by priests, but he was so committed to the idea that abusive priests could be reformed and so motivated to not let the Church’s image be tarnished that he failed to take action against abusive priests.</a:t>
            </a:r>
          </a:p>
          <a:p>
            <a:pPr marL="628650" lvl="1" indent="-171450">
              <a:buFontTx/>
              <a:buChar char="-"/>
            </a:pPr>
            <a:r>
              <a:rPr lang="en-US" baseline="0" dirty="0" smtClean="0"/>
              <a:t>Credit-rating agencies also face a fundamental conflict of interest. Like financial analysts, credit-rating agencies are typically paid by clients to rate their assets. This can lead to biased decisions in favor of clients.</a:t>
            </a:r>
          </a:p>
          <a:p>
            <a:pPr marL="171450" lvl="0" indent="-171450">
              <a:buFontTx/>
              <a:buChar char="-"/>
            </a:pPr>
            <a:r>
              <a:rPr lang="en-US" baseline="0" dirty="0" smtClean="0"/>
              <a:t>Because motivated reasoning and motivated blindness are largely unconscious, it is difficult to address these issues.</a:t>
            </a:r>
          </a:p>
          <a:p>
            <a:pPr marL="628650" lvl="1" indent="-171450">
              <a:buFontTx/>
              <a:buChar char="-"/>
            </a:pPr>
            <a:r>
              <a:rPr lang="en-US" baseline="0" dirty="0" smtClean="0"/>
              <a:t>One solution is to eliminate conflicts of interest.</a:t>
            </a:r>
          </a:p>
          <a:p>
            <a:pPr marL="628650" lvl="1" indent="-171450">
              <a:buFontTx/>
              <a:buChar char="-"/>
            </a:pPr>
            <a:r>
              <a:rPr lang="en-US" baseline="0" dirty="0" smtClean="0"/>
              <a:t>Another is to disclose one’s conflicts of interest with others. However, research suggests that this strategy may not work.</a:t>
            </a:r>
          </a:p>
          <a:p>
            <a:pPr marL="628650" lvl="1" indent="-171450">
              <a:buFontTx/>
              <a:buChar char="-"/>
            </a:pPr>
            <a:r>
              <a:rPr lang="en-US" baseline="0" dirty="0" smtClean="0"/>
              <a:t>The best thing one may be able to do is recognize his or her susceptibility to bias. By first acknowledging that one may be biased, he or she can then be more vigilant against conflicts of interest and motivated reasoning.</a:t>
            </a:r>
          </a:p>
        </p:txBody>
      </p:sp>
      <p:sp>
        <p:nvSpPr>
          <p:cNvPr id="4" name="Slide Number Placeholder 3"/>
          <p:cNvSpPr>
            <a:spLocks noGrp="1"/>
          </p:cNvSpPr>
          <p:nvPr>
            <p:ph type="sldNum" sz="quarter" idx="10"/>
          </p:nvPr>
        </p:nvSpPr>
        <p:spPr/>
        <p:txBody>
          <a:bodyPr/>
          <a:lstStyle/>
          <a:p>
            <a:fld id="{E6F6327F-5E96-4E8A-92E8-519210FFF994}" type="slidenum">
              <a:rPr lang="en-US" smtClean="0"/>
              <a:t>19</a:t>
            </a:fld>
            <a:endParaRPr lang="en-US"/>
          </a:p>
        </p:txBody>
      </p:sp>
    </p:spTree>
    <p:extLst>
      <p:ext uri="{BB962C8B-B14F-4D97-AF65-F5344CB8AC3E}">
        <p14:creationId xmlns:p14="http://schemas.microsoft.com/office/powerpoint/2010/main" val="2215679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10848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88034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96626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61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B5A40-FF90-48DD-A5C3-2C1ED3F2C67F}" type="datetimeFigureOut">
              <a:rPr lang="en-US" smtClean="0"/>
              <a:t>9/14/2012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358209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B5A40-FF90-48DD-A5C3-2C1ED3F2C67F}" type="datetimeFigureOut">
              <a:rPr lang="en-US" smtClean="0"/>
              <a:t>9/14/2012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6493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B5A40-FF90-48DD-A5C3-2C1ED3F2C67F}" type="datetimeFigureOut">
              <a:rPr lang="en-US" smtClean="0"/>
              <a:t>9/14/2012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85219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92430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91405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146824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03667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B5A40-FF90-48DD-A5C3-2C1ED3F2C67F}" type="datetimeFigureOut">
              <a:rPr lang="en-US" smtClean="0"/>
              <a:t>9/14/2012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4D931-527D-4C51-927A-69A47157AB0A}" type="slidenum">
              <a:rPr lang="en-US" smtClean="0"/>
              <a:t>‹#›</a:t>
            </a:fld>
            <a:endParaRPr lang="en-US"/>
          </a:p>
        </p:txBody>
      </p:sp>
    </p:spTree>
    <p:extLst>
      <p:ext uri="{BB962C8B-B14F-4D97-AF65-F5344CB8AC3E}">
        <p14:creationId xmlns:p14="http://schemas.microsoft.com/office/powerpoint/2010/main" val="384576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5709" y="762000"/>
            <a:ext cx="6059055" cy="4648200"/>
          </a:xfrm>
          <a:solidFill>
            <a:schemeClr val="accent1">
              <a:lumMod val="20000"/>
              <a:lumOff val="80000"/>
            </a:schemeClr>
          </a:solidFill>
        </p:spPr>
        <p:txBody>
          <a:bodyPr>
            <a:normAutofit/>
          </a:bodyPr>
          <a:lstStyle/>
          <a:p>
            <a:r>
              <a:rPr lang="en-US" sz="3000" dirty="0" smtClean="0"/>
              <a:t>Judgment in Managerial Decision Making 8e</a:t>
            </a:r>
            <a:br>
              <a:rPr lang="en-US" sz="3000" dirty="0" smtClean="0"/>
            </a:br>
            <a:r>
              <a:rPr lang="en-US" sz="3000" dirty="0" smtClean="0"/>
              <a:t/>
            </a:r>
            <a:br>
              <a:rPr lang="en-US" sz="3000" dirty="0" smtClean="0"/>
            </a:br>
            <a:r>
              <a:rPr lang="en-US" sz="3000" dirty="0"/>
              <a:t/>
            </a:r>
            <a:br>
              <a:rPr lang="en-US" sz="3000" dirty="0"/>
            </a:br>
            <a:r>
              <a:rPr lang="en-US" sz="3000" dirty="0" smtClean="0"/>
              <a:t>Chapter </a:t>
            </a:r>
            <a:r>
              <a:rPr lang="en-US" sz="3000" dirty="0" smtClean="0"/>
              <a:t>8</a:t>
            </a:r>
            <a:r>
              <a:rPr lang="en-US" sz="3000" dirty="0" smtClean="0"/>
              <a:t/>
            </a:r>
            <a:br>
              <a:rPr lang="en-US" sz="3000" dirty="0" smtClean="0"/>
            </a:br>
            <a:r>
              <a:rPr lang="en-US" sz="3200" dirty="0"/>
              <a:t>Fairness and Ethics in Decision Making</a:t>
            </a:r>
            <a:endParaRPr lang="en-US" sz="3000" dirty="0"/>
          </a:p>
        </p:txBody>
      </p:sp>
      <p:pic>
        <p:nvPicPr>
          <p:cNvPr id="1027" name="Picture 3" descr="C:\Users\brbaker\AppData\Local\Microsoft\Windows\Temporary Internet Files\Content.Outlook\7AIUUS0U\120627_Judgment in Managerial Decision Making 8th Edition_R2Final_H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927"/>
            <a:ext cx="28956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477000" y="6324599"/>
            <a:ext cx="2667000" cy="519545"/>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00" dirty="0" smtClean="0"/>
              <a:t>Copyright 2013 John Wiley &amp; Sons</a:t>
            </a:r>
            <a:endParaRPr lang="en-US" sz="1300" dirty="0"/>
          </a:p>
        </p:txBody>
      </p:sp>
    </p:spTree>
    <p:extLst>
      <p:ext uri="{BB962C8B-B14F-4D97-AF65-F5344CB8AC3E}">
        <p14:creationId xmlns:p14="http://schemas.microsoft.com/office/powerpoint/2010/main" val="7444322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Accepting a Job Offer</a:t>
            </a:r>
            <a:endParaRPr lang="en-US" dirty="0"/>
          </a:p>
        </p:txBody>
      </p:sp>
      <p:sp>
        <p:nvSpPr>
          <p:cNvPr id="2" name="Content Placeholder 1"/>
          <p:cNvSpPr>
            <a:spLocks noGrp="1"/>
          </p:cNvSpPr>
          <p:nvPr>
            <p:ph idx="1"/>
          </p:nvPr>
        </p:nvSpPr>
        <p:spPr>
          <a:noFill/>
        </p:spPr>
        <p:txBody>
          <a:bodyPr>
            <a:normAutofit fontScale="92500"/>
          </a:bodyPr>
          <a:lstStyle/>
          <a:p>
            <a:pPr marL="0" indent="0">
              <a:buNone/>
            </a:pPr>
            <a:r>
              <a:rPr lang="en-US" dirty="0"/>
              <a:t>You are graduating from a good MBA program. Subsequent to your discussions with a number of ﬁrms, one of your preferred companies makes you an offer of $110,000 a year, stressing that the amount is not negotiable. You like the people. You like the job. You like the location. However, you ﬁnd out that the same company is offering $120,000 to some graduating MBAs from similar-quality schools. </a:t>
            </a:r>
            <a:endParaRPr lang="en-US" dirty="0" smtClean="0"/>
          </a:p>
          <a:p>
            <a:pPr marL="0" indent="0">
              <a:buNone/>
            </a:pPr>
            <a:r>
              <a:rPr lang="en-US" dirty="0" smtClean="0"/>
              <a:t>Will </a:t>
            </a:r>
            <a:r>
              <a:rPr lang="en-US" dirty="0"/>
              <a:t>you accept the offer? </a:t>
            </a:r>
          </a:p>
          <a:p>
            <a:pPr marL="0" indent="0">
              <a:buNone/>
            </a:pPr>
            <a:endParaRPr lang="en-US" dirty="0"/>
          </a:p>
        </p:txBody>
      </p:sp>
    </p:spTree>
    <p:extLst>
      <p:ext uri="{BB962C8B-B14F-4D97-AF65-F5344CB8AC3E}">
        <p14:creationId xmlns:p14="http://schemas.microsoft.com/office/powerpoint/2010/main" val="1375961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Price Increases</a:t>
            </a:r>
            <a:endParaRPr lang="en-US" dirty="0"/>
          </a:p>
        </p:txBody>
      </p:sp>
      <p:sp>
        <p:nvSpPr>
          <p:cNvPr id="2" name="Content Placeholder 1"/>
          <p:cNvSpPr>
            <a:spLocks noGrp="1"/>
          </p:cNvSpPr>
          <p:nvPr>
            <p:ph idx="1"/>
          </p:nvPr>
        </p:nvSpPr>
        <p:spPr>
          <a:noFill/>
        </p:spPr>
        <p:txBody>
          <a:bodyPr>
            <a:normAutofit fontScale="92500" lnSpcReduction="10000"/>
          </a:bodyPr>
          <a:lstStyle/>
          <a:p>
            <a:pPr marL="0" indent="0">
              <a:buNone/>
            </a:pPr>
            <a:r>
              <a:rPr lang="en-US" dirty="0"/>
              <a:t>Hurricane Katrina hits southern Louisiana, leaving many people homeless. For commodities such as building materials, demand is up and supply is down. This is a condi­tion that leads economists to predict an increase in prices. In fact, in the aftermath of the hurricane, a small building-supply company more than doubles its prices on many items that are in high demand, such as lumber. </a:t>
            </a:r>
            <a:endParaRPr lang="en-US" dirty="0" smtClean="0"/>
          </a:p>
          <a:p>
            <a:pPr marL="0" indent="0">
              <a:buNone/>
            </a:pPr>
            <a:r>
              <a:rPr lang="en-US" dirty="0" smtClean="0"/>
              <a:t>Are </a:t>
            </a:r>
            <a:r>
              <a:rPr lang="en-US" dirty="0"/>
              <a:t>the price increases ethical? </a:t>
            </a:r>
            <a:endParaRPr lang="en-US" dirty="0" smtClean="0"/>
          </a:p>
          <a:p>
            <a:pPr marL="0" indent="0">
              <a:buNone/>
            </a:pPr>
            <a:r>
              <a:rPr lang="en-US" dirty="0" smtClean="0"/>
              <a:t>Are </a:t>
            </a:r>
            <a:r>
              <a:rPr lang="en-US" dirty="0"/>
              <a:t>they rational? </a:t>
            </a:r>
          </a:p>
          <a:p>
            <a:pPr marL="0" indent="0">
              <a:buNone/>
            </a:pPr>
            <a:endParaRPr lang="en-US" dirty="0" smtClean="0"/>
          </a:p>
        </p:txBody>
      </p:sp>
    </p:spTree>
    <p:extLst>
      <p:ext uri="{BB962C8B-B14F-4D97-AF65-F5344CB8AC3E}">
        <p14:creationId xmlns:p14="http://schemas.microsoft.com/office/powerpoint/2010/main" val="946297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Supply and Demand</a:t>
            </a:r>
            <a:endParaRPr lang="en-US" dirty="0"/>
          </a:p>
        </p:txBody>
      </p:sp>
      <p:sp>
        <p:nvSpPr>
          <p:cNvPr id="4" name="Content Placeholder 3"/>
          <p:cNvSpPr>
            <a:spLocks noGrp="1"/>
          </p:cNvSpPr>
          <p:nvPr>
            <p:ph idx="1"/>
          </p:nvPr>
        </p:nvSpPr>
        <p:spPr>
          <a:noFill/>
        </p:spPr>
        <p:txBody>
          <a:bodyPr>
            <a:normAutofit/>
          </a:bodyPr>
          <a:lstStyle/>
          <a:p>
            <a:pPr marL="0" indent="0">
              <a:buNone/>
            </a:pPr>
            <a:r>
              <a:rPr lang="en-US" dirty="0"/>
              <a:t>A hardware store has been selling snow shovels for $15. The morning after a large snowstorm, the store raises the price to $20. </a:t>
            </a:r>
          </a:p>
          <a:p>
            <a:pPr marL="0" indent="0">
              <a:buNone/>
            </a:pPr>
            <a:endParaRPr lang="en-US" dirty="0" smtClean="0"/>
          </a:p>
        </p:txBody>
      </p:sp>
    </p:spTree>
    <p:extLst>
      <p:ext uri="{BB962C8B-B14F-4D97-AF65-F5344CB8AC3E}">
        <p14:creationId xmlns:p14="http://schemas.microsoft.com/office/powerpoint/2010/main" val="39814676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Framing and Fairness</a:t>
            </a:r>
            <a:endParaRPr lang="en-US" dirty="0"/>
          </a:p>
        </p:txBody>
      </p:sp>
      <p:sp>
        <p:nvSpPr>
          <p:cNvPr id="4" name="Content Placeholder 3"/>
          <p:cNvSpPr>
            <a:spLocks noGrp="1"/>
          </p:cNvSpPr>
          <p:nvPr>
            <p:ph sz="half" idx="1"/>
          </p:nvPr>
        </p:nvSpPr>
        <p:spPr>
          <a:noFill/>
        </p:spPr>
        <p:txBody>
          <a:bodyPr>
            <a:normAutofit fontScale="92500"/>
          </a:bodyPr>
          <a:lstStyle/>
          <a:p>
            <a:pPr marL="0" indent="0">
              <a:buNone/>
            </a:pPr>
            <a:r>
              <a:rPr lang="en-US" dirty="0"/>
              <a:t>A company is making a small proﬁt. It is located in a commu­nity experiencing a recession with substantial unemployment but no inﬂa­tion. Many workers are anxious to work at the company. The company decides to decrease wages and salaries 7 percent this year. </a:t>
            </a:r>
          </a:p>
          <a:p>
            <a:pPr marL="0" indent="0">
              <a:buNone/>
            </a:pPr>
            <a:endParaRPr lang="en-US" dirty="0" smtClean="0"/>
          </a:p>
        </p:txBody>
      </p:sp>
      <p:sp>
        <p:nvSpPr>
          <p:cNvPr id="2" name="Content Placeholder 1"/>
          <p:cNvSpPr>
            <a:spLocks noGrp="1"/>
          </p:cNvSpPr>
          <p:nvPr>
            <p:ph sz="half" idx="2"/>
          </p:nvPr>
        </p:nvSpPr>
        <p:spPr/>
        <p:txBody>
          <a:bodyPr>
            <a:normAutofit fontScale="92500"/>
          </a:bodyPr>
          <a:lstStyle/>
          <a:p>
            <a:pPr marL="0" indent="0">
              <a:buNone/>
            </a:pPr>
            <a:r>
              <a:rPr lang="en-US" dirty="0"/>
              <a:t>A company is making a small proﬁt. It is located in a commu­nity experiencing a recession with substantial unemployment and inﬂation of 12 percent. Many workers are anxious to work at the company. The com­pany decides to increase wages and salaries 5 percent this year. </a:t>
            </a:r>
          </a:p>
        </p:txBody>
      </p:sp>
    </p:spTree>
    <p:extLst>
      <p:ext uri="{BB962C8B-B14F-4D97-AF65-F5344CB8AC3E}">
        <p14:creationId xmlns:p14="http://schemas.microsoft.com/office/powerpoint/2010/main" val="363007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Framing and Fairness</a:t>
            </a:r>
            <a:endParaRPr lang="en-US" dirty="0"/>
          </a:p>
        </p:txBody>
      </p:sp>
      <p:sp>
        <p:nvSpPr>
          <p:cNvPr id="2" name="Content Placeholder 1"/>
          <p:cNvSpPr>
            <a:spLocks noGrp="1"/>
          </p:cNvSpPr>
          <p:nvPr>
            <p:ph sz="half" idx="1"/>
          </p:nvPr>
        </p:nvSpPr>
        <p:spPr/>
        <p:txBody>
          <a:bodyPr/>
          <a:lstStyle/>
          <a:p>
            <a:pPr marL="0" indent="0">
              <a:buNone/>
            </a:pPr>
            <a:r>
              <a:rPr lang="en-US" dirty="0"/>
              <a:t>A shortage has developed for a popular model of automobile, and customers must now wait two months for delivery. A dealer has been selling these cars at list price. Now the dealer prices this model at $200 above list price. </a:t>
            </a:r>
          </a:p>
          <a:p>
            <a:pPr marL="0" indent="0">
              <a:buNone/>
            </a:pPr>
            <a:endParaRPr lang="en-US" dirty="0"/>
          </a:p>
        </p:txBody>
      </p:sp>
      <p:sp>
        <p:nvSpPr>
          <p:cNvPr id="5" name="Content Placeholder 4"/>
          <p:cNvSpPr>
            <a:spLocks noGrp="1"/>
          </p:cNvSpPr>
          <p:nvPr>
            <p:ph sz="half" idx="2"/>
          </p:nvPr>
        </p:nvSpPr>
        <p:spPr/>
        <p:txBody>
          <a:bodyPr/>
          <a:lstStyle/>
          <a:p>
            <a:pPr marL="0" indent="0">
              <a:buNone/>
            </a:pPr>
            <a:r>
              <a:rPr lang="en-US" dirty="0" smtClean="0"/>
              <a:t>A </a:t>
            </a:r>
            <a:r>
              <a:rPr lang="en-US" dirty="0"/>
              <a:t>shortage has developed for a popular model of automobile, and customers must now wait two months for delivery. A dealer has been selling these cars at a discount of $200 below list price. Now the dealer prices this model at list price. </a:t>
            </a:r>
          </a:p>
        </p:txBody>
      </p:sp>
    </p:spTree>
    <p:extLst>
      <p:ext uri="{BB962C8B-B14F-4D97-AF65-F5344CB8AC3E}">
        <p14:creationId xmlns:p14="http://schemas.microsoft.com/office/powerpoint/2010/main" val="7550600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When We Resist “Unfair” Ultimatums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lnSpcReduction="10000"/>
          </a:bodyPr>
          <a:lstStyle/>
          <a:p>
            <a:r>
              <a:rPr lang="en-US" dirty="0" smtClean="0"/>
              <a:t>People often reject profit opportunities</a:t>
            </a:r>
          </a:p>
          <a:p>
            <a:r>
              <a:rPr lang="en-US" dirty="0" smtClean="0"/>
              <a:t>Fairness considered in offers</a:t>
            </a:r>
          </a:p>
          <a:p>
            <a:r>
              <a:rPr lang="en-US" dirty="0" smtClean="0"/>
              <a:t>Fair dictators?</a:t>
            </a:r>
          </a:p>
          <a:p>
            <a:pPr lvl="1"/>
            <a:r>
              <a:rPr lang="en-US" dirty="0" smtClean="0"/>
              <a:t>Dictators often allocate to others</a:t>
            </a:r>
          </a:p>
          <a:p>
            <a:pPr lvl="1"/>
            <a:r>
              <a:rPr lang="en-US" dirty="0" smtClean="0"/>
              <a:t>Pay-what-you-want pricing</a:t>
            </a:r>
          </a:p>
          <a:p>
            <a:r>
              <a:rPr lang="en-US" dirty="0" smtClean="0"/>
              <a:t>The persistent desire for fairness</a:t>
            </a:r>
          </a:p>
          <a:p>
            <a:pPr lvl="1"/>
            <a:r>
              <a:rPr lang="en-US" dirty="0" smtClean="0"/>
              <a:t>Based on emotions</a:t>
            </a:r>
          </a:p>
          <a:p>
            <a:pPr lvl="1"/>
            <a:r>
              <a:rPr lang="en-US" dirty="0" smtClean="0"/>
              <a:t>Cross-cultural</a:t>
            </a:r>
          </a:p>
          <a:p>
            <a:pPr lvl="1"/>
            <a:r>
              <a:rPr lang="en-US" dirty="0" smtClean="0"/>
              <a:t>Fairness in primates</a:t>
            </a:r>
          </a:p>
          <a:p>
            <a:pPr lvl="1"/>
            <a:endParaRPr lang="en-US" dirty="0"/>
          </a:p>
        </p:txBody>
      </p:sp>
    </p:spTree>
    <p:extLst>
      <p:ext uri="{BB962C8B-B14F-4D97-AF65-F5344CB8AC3E}">
        <p14:creationId xmlns:p14="http://schemas.microsoft.com/office/powerpoint/2010/main" val="15686032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When We are Concerned about the Outcomes of Others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Pay differentials</a:t>
            </a:r>
          </a:p>
          <a:p>
            <a:pPr lvl="1"/>
            <a:r>
              <a:rPr lang="en-US" dirty="0" smtClean="0"/>
              <a:t>Pay equity and product quality</a:t>
            </a:r>
          </a:p>
          <a:p>
            <a:pPr lvl="1"/>
            <a:r>
              <a:rPr lang="en-US" dirty="0" smtClean="0"/>
              <a:t>Pay equity in MLB teams</a:t>
            </a:r>
          </a:p>
          <a:p>
            <a:pPr lvl="1"/>
            <a:r>
              <a:rPr lang="en-US" dirty="0" smtClean="0"/>
              <a:t>CEO pay differential and performance</a:t>
            </a:r>
          </a:p>
          <a:p>
            <a:r>
              <a:rPr lang="en-US" dirty="0" smtClean="0"/>
              <a:t>Others’ outcomes as reference points</a:t>
            </a:r>
          </a:p>
          <a:p>
            <a:pPr lvl="1"/>
            <a:r>
              <a:rPr lang="en-US" dirty="0" smtClean="0"/>
              <a:t>Acceptability ratings versus choice behavior</a:t>
            </a:r>
          </a:p>
          <a:p>
            <a:pPr lvl="1"/>
            <a:r>
              <a:rPr lang="en-US" dirty="0" smtClean="0"/>
              <a:t>Joint versus separate evaluation</a:t>
            </a:r>
          </a:p>
          <a:p>
            <a:endParaRPr lang="en-US" dirty="0" smtClean="0"/>
          </a:p>
          <a:p>
            <a:pPr lvl="1"/>
            <a:endParaRPr lang="en-US" dirty="0" smtClean="0"/>
          </a:p>
        </p:txBody>
      </p:sp>
    </p:spTree>
    <p:extLst>
      <p:ext uri="{BB962C8B-B14F-4D97-AF65-F5344CB8AC3E}">
        <p14:creationId xmlns:p14="http://schemas.microsoft.com/office/powerpoint/2010/main" val="2404719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Perverse Consequences of Equality Norms</a:t>
            </a:r>
            <a:endParaRPr lang="en-US" dirty="0"/>
          </a:p>
        </p:txBody>
      </p:sp>
      <p:sp>
        <p:nvSpPr>
          <p:cNvPr id="4" name="Content Placeholder 3"/>
          <p:cNvSpPr>
            <a:spLocks noGrp="1"/>
          </p:cNvSpPr>
          <p:nvPr>
            <p:ph idx="1"/>
          </p:nvPr>
        </p:nvSpPr>
        <p:spPr>
          <a:noFill/>
        </p:spPr>
        <p:txBody>
          <a:bodyPr>
            <a:normAutofit fontScale="77500" lnSpcReduction="20000"/>
          </a:bodyPr>
          <a:lstStyle/>
          <a:p>
            <a:pPr marL="0" indent="0">
              <a:buNone/>
            </a:pPr>
            <a:r>
              <a:rPr lang="en-US" dirty="0"/>
              <a:t>You visit a car dealer and go on a test drive. You return to the salesperson’s cubicle in the showroom, ready to do a deal. The car has a list price of $18,000. After a short discussion, you offer $15,500. The salesperson counters with $17,600, you counter with $16,000, he counters with $17,200, you counter with $16,400, and he reduces his price to $16,800. You act as if you will not make another move and threaten to visit another dealership. The salesperson then says earnestly, “You look like a nice person, and I can see that you really like the car. My main concern is that you get the car that you want. I assume that you are a reasonable person, and I want to be reasonable. How about if we split the difference—$16,600?” </a:t>
            </a:r>
          </a:p>
          <a:p>
            <a:pPr marL="0" indent="0">
              <a:buNone/>
            </a:pPr>
            <a:endParaRPr lang="en-US" dirty="0" smtClean="0"/>
          </a:p>
        </p:txBody>
      </p:sp>
    </p:spTree>
    <p:extLst>
      <p:ext uri="{BB962C8B-B14F-4D97-AF65-F5344CB8AC3E}">
        <p14:creationId xmlns:p14="http://schemas.microsoft.com/office/powerpoint/2010/main" val="11394264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Why do Fairness Judgments Matter?</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People punish unfair behaviors</a:t>
            </a:r>
          </a:p>
          <a:p>
            <a:pPr lvl="1"/>
            <a:r>
              <a:rPr lang="en-US" dirty="0" smtClean="0"/>
              <a:t>Third parties in dictator games</a:t>
            </a:r>
          </a:p>
          <a:p>
            <a:pPr lvl="1"/>
            <a:r>
              <a:rPr lang="en-US" dirty="0" smtClean="0"/>
              <a:t>Satisfaction from punishing unfair behavior</a:t>
            </a:r>
          </a:p>
          <a:p>
            <a:r>
              <a:rPr lang="en-US" dirty="0" smtClean="0"/>
              <a:t>Accounting for others’ fairness perceptions</a:t>
            </a:r>
          </a:p>
          <a:p>
            <a:endParaRPr lang="en-US" dirty="0" smtClean="0"/>
          </a:p>
        </p:txBody>
      </p:sp>
    </p:spTree>
    <p:extLst>
      <p:ext uri="{BB962C8B-B14F-4D97-AF65-F5344CB8AC3E}">
        <p14:creationId xmlns:p14="http://schemas.microsoft.com/office/powerpoint/2010/main" val="39285942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Bounded Ethicality</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err="1" smtClean="0"/>
              <a:t>Overclaiming</a:t>
            </a:r>
            <a:r>
              <a:rPr lang="en-US" dirty="0" smtClean="0"/>
              <a:t> credit</a:t>
            </a:r>
          </a:p>
          <a:p>
            <a:r>
              <a:rPr lang="en-US" dirty="0" smtClean="0"/>
              <a:t>In-group favoritism</a:t>
            </a:r>
          </a:p>
          <a:p>
            <a:r>
              <a:rPr lang="en-US" dirty="0" smtClean="0"/>
              <a:t>Implicit attitudes</a:t>
            </a:r>
          </a:p>
          <a:p>
            <a:r>
              <a:rPr lang="en-US" dirty="0" smtClean="0"/>
              <a:t>Indirectly unethical behavior</a:t>
            </a:r>
          </a:p>
          <a:p>
            <a:r>
              <a:rPr lang="en-US" dirty="0" smtClean="0"/>
              <a:t>Pseudo-sacred values</a:t>
            </a:r>
          </a:p>
          <a:p>
            <a:r>
              <a:rPr lang="en-US" dirty="0" smtClean="0"/>
              <a:t>Conflicts of interest</a:t>
            </a:r>
          </a:p>
          <a:p>
            <a:endParaRPr lang="en-US" dirty="0" smtClean="0"/>
          </a:p>
          <a:p>
            <a:endParaRPr lang="en-US" dirty="0" smtClean="0"/>
          </a:p>
        </p:txBody>
      </p:sp>
    </p:spTree>
    <p:extLst>
      <p:ext uri="{BB962C8B-B14F-4D97-AF65-F5344CB8AC3E}">
        <p14:creationId xmlns:p14="http://schemas.microsoft.com/office/powerpoint/2010/main" val="32811910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err="1" smtClean="0"/>
              <a:t>Overclaiming</a:t>
            </a:r>
            <a:r>
              <a:rPr lang="en-US" dirty="0" smtClean="0"/>
              <a:t> Credit</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Overestimating our contributions</a:t>
            </a:r>
            <a:endParaRPr lang="en-US" dirty="0"/>
          </a:p>
          <a:p>
            <a:pPr lvl="1"/>
            <a:r>
              <a:rPr lang="en-US" dirty="0" smtClean="0"/>
              <a:t>Spouses and household work</a:t>
            </a:r>
          </a:p>
          <a:p>
            <a:pPr lvl="1"/>
            <a:r>
              <a:rPr lang="en-US" dirty="0" smtClean="0"/>
              <a:t>Joint ventures</a:t>
            </a:r>
          </a:p>
          <a:p>
            <a:r>
              <a:rPr lang="en-US" dirty="0" smtClean="0"/>
              <a:t>Reducing </a:t>
            </a:r>
            <a:r>
              <a:rPr lang="en-US" dirty="0" err="1" smtClean="0"/>
              <a:t>overclaiming</a:t>
            </a:r>
            <a:r>
              <a:rPr lang="en-US" dirty="0" smtClean="0"/>
              <a:t> by considering others</a:t>
            </a:r>
          </a:p>
          <a:p>
            <a:pPr marL="0" indent="0">
              <a:buNone/>
            </a:pPr>
            <a:endParaRPr lang="en-US" dirty="0"/>
          </a:p>
        </p:txBody>
      </p:sp>
    </p:spTree>
    <p:extLst>
      <p:ext uri="{BB962C8B-B14F-4D97-AF65-F5344CB8AC3E}">
        <p14:creationId xmlns:p14="http://schemas.microsoft.com/office/powerpoint/2010/main" val="12672574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In-Group Favoritism</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Favoring similar others</a:t>
            </a:r>
          </a:p>
          <a:p>
            <a:r>
              <a:rPr lang="en-US" dirty="0" smtClean="0"/>
              <a:t>Indirect discrimination</a:t>
            </a:r>
          </a:p>
          <a:p>
            <a:pPr lvl="1"/>
            <a:r>
              <a:rPr lang="en-US" dirty="0" smtClean="0"/>
              <a:t>Positive characteristics</a:t>
            </a:r>
          </a:p>
          <a:p>
            <a:pPr lvl="1"/>
            <a:r>
              <a:rPr lang="en-US" dirty="0" smtClean="0"/>
              <a:t>Social norm enforcement</a:t>
            </a:r>
          </a:p>
          <a:p>
            <a:r>
              <a:rPr lang="en-US" dirty="0" smtClean="0"/>
              <a:t>Consequences</a:t>
            </a:r>
          </a:p>
          <a:p>
            <a:pPr lvl="1"/>
            <a:r>
              <a:rPr lang="en-US" dirty="0" smtClean="0"/>
              <a:t>Loans</a:t>
            </a:r>
          </a:p>
          <a:p>
            <a:pPr lvl="1"/>
            <a:r>
              <a:rPr lang="en-US" dirty="0" smtClean="0"/>
              <a:t>Legacy admissions</a:t>
            </a:r>
          </a:p>
        </p:txBody>
      </p:sp>
    </p:spTree>
    <p:extLst>
      <p:ext uri="{BB962C8B-B14F-4D97-AF65-F5344CB8AC3E}">
        <p14:creationId xmlns:p14="http://schemas.microsoft.com/office/powerpoint/2010/main" val="2401251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Implicit Attitudes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Unconscious prejudice</a:t>
            </a:r>
          </a:p>
          <a:p>
            <a:r>
              <a:rPr lang="en-US" dirty="0" smtClean="0"/>
              <a:t>The IAT</a:t>
            </a:r>
            <a:endParaRPr lang="en-US" dirty="0"/>
          </a:p>
          <a:p>
            <a:r>
              <a:rPr lang="en-US" dirty="0" smtClean="0"/>
              <a:t>Implicit attitudes predict actual behavior</a:t>
            </a:r>
          </a:p>
          <a:p>
            <a:pPr lvl="1"/>
            <a:r>
              <a:rPr lang="en-US" dirty="0" smtClean="0"/>
              <a:t>Females and social skills</a:t>
            </a:r>
          </a:p>
          <a:p>
            <a:pPr lvl="1"/>
            <a:r>
              <a:rPr lang="en-US" dirty="0" smtClean="0"/>
              <a:t>Nonverbal behaviors</a:t>
            </a:r>
          </a:p>
          <a:p>
            <a:pPr lvl="1"/>
            <a:r>
              <a:rPr lang="en-US" dirty="0" smtClean="0"/>
              <a:t>Spontaneous versus deliberative behaviors</a:t>
            </a:r>
          </a:p>
          <a:p>
            <a:r>
              <a:rPr lang="en-US" dirty="0" smtClean="0"/>
              <a:t>Lowering prejudice in society</a:t>
            </a:r>
          </a:p>
          <a:p>
            <a:pPr marL="457200" lvl="1" indent="0">
              <a:buNone/>
            </a:pPr>
            <a:endParaRPr lang="en-US" dirty="0" smtClean="0"/>
          </a:p>
        </p:txBody>
      </p:sp>
    </p:spTree>
    <p:extLst>
      <p:ext uri="{BB962C8B-B14F-4D97-AF65-F5344CB8AC3E}">
        <p14:creationId xmlns:p14="http://schemas.microsoft.com/office/powerpoint/2010/main" val="26190096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Prescription Drug Prices</a:t>
            </a:r>
            <a:endParaRPr lang="en-US" dirty="0"/>
          </a:p>
        </p:txBody>
      </p:sp>
      <p:sp>
        <p:nvSpPr>
          <p:cNvPr id="4" name="Content Placeholder 3"/>
          <p:cNvSpPr>
            <a:spLocks noGrp="1"/>
          </p:cNvSpPr>
          <p:nvPr>
            <p:ph idx="1"/>
          </p:nvPr>
        </p:nvSpPr>
        <p:spPr>
          <a:noFill/>
        </p:spPr>
        <p:txBody>
          <a:bodyPr>
            <a:normAutofit fontScale="85000" lnSpcReduction="10000"/>
          </a:bodyPr>
          <a:lstStyle/>
          <a:p>
            <a:pPr marL="0" indent="0">
              <a:buNone/>
            </a:pPr>
            <a:r>
              <a:rPr lang="en-US" dirty="0"/>
              <a:t>Imagine that a major pharmaceutical company is the sole marketer of a particular cancer drug. The drug is not profitable, due to high fixed costs and a small market size, yet the patients who do buy the drug depend on it for their survival. The pharmaceutical company currently produces the drug at a total cost of $5/pill and only sells it for $3/pill. A price increase is unlikely to decrease use of the drug, but will impose significant hardship on many users. </a:t>
            </a:r>
            <a:endParaRPr lang="en-US" dirty="0" smtClean="0"/>
          </a:p>
          <a:p>
            <a:pPr marL="0" indent="0">
              <a:buNone/>
            </a:pPr>
            <a:r>
              <a:rPr lang="en-US" dirty="0" smtClean="0"/>
              <a:t>How </a:t>
            </a:r>
            <a:r>
              <a:rPr lang="en-US" dirty="0"/>
              <a:t>ethical would it be for the company to raise the price of the drug from $3/pill to $9/pill?</a:t>
            </a:r>
          </a:p>
          <a:p>
            <a:endParaRPr lang="en-US" dirty="0" smtClean="0"/>
          </a:p>
        </p:txBody>
      </p:sp>
    </p:spTree>
    <p:extLst>
      <p:ext uri="{BB962C8B-B14F-4D97-AF65-F5344CB8AC3E}">
        <p14:creationId xmlns:p14="http://schemas.microsoft.com/office/powerpoint/2010/main" val="18744962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Prescription Drug Prices</a:t>
            </a:r>
            <a:endParaRPr lang="en-US" dirty="0"/>
          </a:p>
        </p:txBody>
      </p:sp>
      <p:sp>
        <p:nvSpPr>
          <p:cNvPr id="4" name="Content Placeholder 3"/>
          <p:cNvSpPr>
            <a:spLocks noGrp="1"/>
          </p:cNvSpPr>
          <p:nvPr>
            <p:ph idx="1"/>
          </p:nvPr>
        </p:nvSpPr>
        <p:spPr>
          <a:noFill/>
        </p:spPr>
        <p:txBody>
          <a:bodyPr>
            <a:normAutofit fontScale="92500" lnSpcReduction="10000"/>
          </a:bodyPr>
          <a:lstStyle/>
          <a:p>
            <a:pPr marL="0" indent="0">
              <a:buNone/>
            </a:pPr>
            <a:r>
              <a:rPr lang="en-US" dirty="0"/>
              <a:t>Now imagine that, instead of raising the price, the company sold the rights to produce the drug to a smaller, lesser-known pharmaceutical company. At a meeting between the two companies, a young executive from the smaller firm says: “Since our reputation is not as critical as yours, and we are not in the public’s eye, we can raise the price five fold to $15/pill.” </a:t>
            </a:r>
            <a:endParaRPr lang="en-US" dirty="0" smtClean="0"/>
          </a:p>
          <a:p>
            <a:pPr marL="0" indent="0">
              <a:buNone/>
            </a:pPr>
            <a:r>
              <a:rPr lang="en-US" dirty="0" smtClean="0"/>
              <a:t>Would </a:t>
            </a:r>
            <a:r>
              <a:rPr lang="en-US" dirty="0"/>
              <a:t>selling the manufacturing and marketing rights to the other firm be more or less ethical?</a:t>
            </a:r>
          </a:p>
          <a:p>
            <a:pPr marL="0" indent="0">
              <a:buNone/>
            </a:pPr>
            <a:endParaRPr lang="en-US" dirty="0" smtClean="0"/>
          </a:p>
        </p:txBody>
      </p:sp>
    </p:spTree>
    <p:extLst>
      <p:ext uri="{BB962C8B-B14F-4D97-AF65-F5344CB8AC3E}">
        <p14:creationId xmlns:p14="http://schemas.microsoft.com/office/powerpoint/2010/main" val="37507964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Indirectly Unethical Behavior</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Impression management</a:t>
            </a:r>
          </a:p>
          <a:p>
            <a:r>
              <a:rPr lang="en-US" dirty="0" smtClean="0"/>
              <a:t>Protection of self-perceptions</a:t>
            </a:r>
          </a:p>
          <a:p>
            <a:endParaRPr lang="en-US" dirty="0" smtClean="0"/>
          </a:p>
        </p:txBody>
      </p:sp>
    </p:spTree>
    <p:extLst>
      <p:ext uri="{BB962C8B-B14F-4D97-AF65-F5344CB8AC3E}">
        <p14:creationId xmlns:p14="http://schemas.microsoft.com/office/powerpoint/2010/main" val="29171784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When Values Seem Sacred</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Sacred versus secular tradeoffs</a:t>
            </a:r>
          </a:p>
          <a:p>
            <a:pPr lvl="1"/>
            <a:r>
              <a:rPr lang="en-US" dirty="0" smtClean="0"/>
              <a:t>Paying for sex</a:t>
            </a:r>
          </a:p>
          <a:p>
            <a:pPr lvl="1"/>
            <a:r>
              <a:rPr lang="en-US" dirty="0" smtClean="0"/>
              <a:t>Paying for organs</a:t>
            </a:r>
          </a:p>
          <a:p>
            <a:pPr lvl="1"/>
            <a:r>
              <a:rPr lang="en-US" dirty="0" smtClean="0"/>
              <a:t>Paying for babies</a:t>
            </a:r>
          </a:p>
          <a:p>
            <a:r>
              <a:rPr lang="en-US" dirty="0" smtClean="0"/>
              <a:t>Emotions often precede assessments</a:t>
            </a:r>
          </a:p>
        </p:txBody>
      </p:sp>
    </p:spTree>
    <p:extLst>
      <p:ext uri="{BB962C8B-B14F-4D97-AF65-F5344CB8AC3E}">
        <p14:creationId xmlns:p14="http://schemas.microsoft.com/office/powerpoint/2010/main" val="2339314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The Psychology of Conflict of Interest</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fontScale="85000" lnSpcReduction="20000"/>
          </a:bodyPr>
          <a:lstStyle/>
          <a:p>
            <a:r>
              <a:rPr lang="en-US" dirty="0" smtClean="0"/>
              <a:t>Conflicts of interest bias decisions</a:t>
            </a:r>
          </a:p>
          <a:p>
            <a:r>
              <a:rPr lang="en-US" dirty="0" smtClean="0"/>
              <a:t>Disclosure increases bias</a:t>
            </a:r>
          </a:p>
          <a:p>
            <a:r>
              <a:rPr lang="en-US" dirty="0" smtClean="0"/>
              <a:t>Motivated blindness</a:t>
            </a:r>
          </a:p>
          <a:p>
            <a:pPr lvl="1"/>
            <a:r>
              <a:rPr lang="en-US" dirty="0" smtClean="0"/>
              <a:t>Financial analyst recommendations</a:t>
            </a:r>
          </a:p>
          <a:p>
            <a:pPr lvl="1"/>
            <a:r>
              <a:rPr lang="en-US" dirty="0" smtClean="0"/>
              <a:t>Major League Baseball and steroids</a:t>
            </a:r>
          </a:p>
          <a:p>
            <a:pPr lvl="1"/>
            <a:r>
              <a:rPr lang="en-US" dirty="0" smtClean="0"/>
              <a:t>Molestation in the Catholic Church</a:t>
            </a:r>
          </a:p>
          <a:p>
            <a:pPr lvl="1"/>
            <a:r>
              <a:rPr lang="en-US" dirty="0" smtClean="0"/>
              <a:t>Credit-rating agencies</a:t>
            </a:r>
          </a:p>
          <a:p>
            <a:r>
              <a:rPr lang="en-US" dirty="0" smtClean="0"/>
              <a:t>Addressing conflicts of interest</a:t>
            </a:r>
          </a:p>
          <a:p>
            <a:pPr lvl="1"/>
            <a:r>
              <a:rPr lang="en-US" dirty="0" smtClean="0"/>
              <a:t>Eliminate them</a:t>
            </a:r>
          </a:p>
          <a:p>
            <a:pPr lvl="1"/>
            <a:r>
              <a:rPr lang="en-US" dirty="0" smtClean="0"/>
              <a:t>Disclosure is not the solution</a:t>
            </a:r>
          </a:p>
          <a:p>
            <a:pPr lvl="1"/>
            <a:r>
              <a:rPr lang="en-US" dirty="0" smtClean="0"/>
              <a:t>Recognize your susceptibility to bias</a:t>
            </a:r>
          </a:p>
        </p:txBody>
      </p:sp>
    </p:spTree>
    <p:extLst>
      <p:ext uri="{BB962C8B-B14F-4D97-AF65-F5344CB8AC3E}">
        <p14:creationId xmlns:p14="http://schemas.microsoft.com/office/powerpoint/2010/main" val="38141646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4182</Words>
  <Application>Microsoft Office PowerPoint</Application>
  <PresentationFormat>On-screen Show (4:3)</PresentationFormat>
  <Paragraphs>224</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Judgment in Managerial Decision Making 8e   Chapter 8 Fairness and Ethics in Decision Making</vt:lpstr>
      <vt:lpstr>Accepting a Job Offer</vt:lpstr>
      <vt:lpstr>Price Increases</vt:lpstr>
      <vt:lpstr>Supply and Demand</vt:lpstr>
      <vt:lpstr>Framing and Fairness</vt:lpstr>
      <vt:lpstr>Framing and Fairness</vt:lpstr>
      <vt:lpstr>When We Resist “Unfair” Ultimatums</vt:lpstr>
      <vt:lpstr>When We are Concerned about the Outcomes of Others</vt:lpstr>
      <vt:lpstr>Perverse Consequences of Equality Norms</vt:lpstr>
      <vt:lpstr>Why do Fairness Judgments Matter?</vt:lpstr>
      <vt:lpstr>Bounded Ethicality</vt:lpstr>
      <vt:lpstr>Overclaiming Credit</vt:lpstr>
      <vt:lpstr>In-Group Favoritism</vt:lpstr>
      <vt:lpstr>Implicit Attitudes</vt:lpstr>
      <vt:lpstr>Prescription Drug Prices</vt:lpstr>
      <vt:lpstr>Prescription Drug Prices</vt:lpstr>
      <vt:lpstr>Indirectly Unethical Behavior</vt:lpstr>
      <vt:lpstr>When Values Seem Sacred</vt:lpstr>
      <vt:lpstr>The Psychology of Conflict of Interest</vt:lpstr>
    </vt:vector>
  </TitlesOfParts>
  <Company>Haas Computing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Managerial Decision Making</dc:title>
  <dc:creator>techie</dc:creator>
  <cp:lastModifiedBy>WileyService</cp:lastModifiedBy>
  <cp:revision>207</cp:revision>
  <dcterms:created xsi:type="dcterms:W3CDTF">2012-05-22T06:14:36Z</dcterms:created>
  <dcterms:modified xsi:type="dcterms:W3CDTF">2012-09-14T18:08:05Z</dcterms:modified>
</cp:coreProperties>
</file>